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diagrams/layout2.xml" ContentType="application/vnd.openxmlformats-officedocument.drawingml.diagramLayout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colors2.xml" ContentType="application/vnd.openxmlformats-officedocument.drawingml.diagramColors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5"/>
  </p:notesMasterIdLst>
  <p:handoutMasterIdLst>
    <p:handoutMasterId r:id="rId16"/>
  </p:handoutMasterIdLst>
  <p:sldIdLst>
    <p:sldId id="256" r:id="rId2"/>
    <p:sldId id="281" r:id="rId3"/>
    <p:sldId id="267" r:id="rId4"/>
    <p:sldId id="282" r:id="rId5"/>
    <p:sldId id="284" r:id="rId6"/>
    <p:sldId id="272" r:id="rId7"/>
    <p:sldId id="278" r:id="rId8"/>
    <p:sldId id="274" r:id="rId9"/>
    <p:sldId id="283" r:id="rId10"/>
    <p:sldId id="276" r:id="rId11"/>
    <p:sldId id="275" r:id="rId12"/>
    <p:sldId id="280" r:id="rId13"/>
    <p:sldId id="277" r:id="rId14"/>
  </p:sldIdLst>
  <p:sldSz cx="9144000" cy="6858000" type="screen4x3"/>
  <p:notesSz cx="6797675" cy="9926638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669ACC"/>
    <a:srgbClr val="3399FF"/>
    <a:srgbClr val="33CCFF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0" d="100"/>
          <a:sy n="100" d="100"/>
        </p:scale>
        <p:origin x="-21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handoutMaster" Target="handoutMasters/handout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1F02EBC-C2D6-4675-9307-1A0753E12A8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EBB77092-7B3E-4F00-95C0-14E28988AFBC}">
      <dgm:prSet phldrT="[Testo]" custT="1"/>
      <dgm:spPr/>
      <dgm:t>
        <a:bodyPr/>
        <a:lstStyle/>
        <a:p>
          <a:pPr algn="ctr"/>
          <a:r>
            <a:rPr lang="it-IT" sz="2000" dirty="0" smtClean="0"/>
            <a:t>Enti formativi e professionisti </a:t>
          </a:r>
          <a:endParaRPr lang="it-IT" sz="2000" dirty="0"/>
        </a:p>
      </dgm:t>
    </dgm:pt>
    <dgm:pt modelId="{63073438-BD77-4F80-A1EE-5A2FB055A720}" type="parTrans" cxnId="{08EDC63F-F310-4AAA-BFC9-D42900ABF7D2}">
      <dgm:prSet/>
      <dgm:spPr/>
      <dgm:t>
        <a:bodyPr/>
        <a:lstStyle/>
        <a:p>
          <a:pPr algn="ctr"/>
          <a:endParaRPr lang="it-IT"/>
        </a:p>
      </dgm:t>
    </dgm:pt>
    <dgm:pt modelId="{05F681A4-CF16-489E-B1E6-B3AC65B349FF}" type="sibTrans" cxnId="{08EDC63F-F310-4AAA-BFC9-D42900ABF7D2}">
      <dgm:prSet/>
      <dgm:spPr/>
      <dgm:t>
        <a:bodyPr/>
        <a:lstStyle/>
        <a:p>
          <a:pPr algn="ctr"/>
          <a:endParaRPr lang="it-IT"/>
        </a:p>
      </dgm:t>
    </dgm:pt>
    <dgm:pt modelId="{628272BE-327C-4B7C-B898-7A4F35EA941C}">
      <dgm:prSet phldrT="[Testo]" custT="1"/>
      <dgm:spPr/>
      <dgm:t>
        <a:bodyPr/>
        <a:lstStyle/>
        <a:p>
          <a:pPr algn="ctr"/>
          <a:r>
            <a:rPr lang="it-IT" sz="2000" dirty="0" smtClean="0"/>
            <a:t>Lavoratori</a:t>
          </a:r>
          <a:endParaRPr lang="it-IT" sz="2000" dirty="0"/>
        </a:p>
      </dgm:t>
    </dgm:pt>
    <dgm:pt modelId="{0CF1C2C0-9E93-41F5-B884-11A0B93F7D10}" type="parTrans" cxnId="{95AC2F43-DF0B-4DEA-9EFF-5E6781FBAD46}">
      <dgm:prSet/>
      <dgm:spPr/>
      <dgm:t>
        <a:bodyPr/>
        <a:lstStyle/>
        <a:p>
          <a:pPr algn="ctr"/>
          <a:endParaRPr lang="it-IT"/>
        </a:p>
      </dgm:t>
    </dgm:pt>
    <dgm:pt modelId="{9B8270B3-AF7A-4B01-95BD-D601FF967FD4}" type="sibTrans" cxnId="{95AC2F43-DF0B-4DEA-9EFF-5E6781FBAD46}">
      <dgm:prSet/>
      <dgm:spPr/>
      <dgm:t>
        <a:bodyPr/>
        <a:lstStyle/>
        <a:p>
          <a:pPr algn="ctr"/>
          <a:endParaRPr lang="it-IT"/>
        </a:p>
      </dgm:t>
    </dgm:pt>
    <dgm:pt modelId="{3A3DA532-2AF9-4BD6-90ED-3A9CF640FD39}">
      <dgm:prSet phldrT="[Testo]" custT="1"/>
      <dgm:spPr/>
      <dgm:t>
        <a:bodyPr/>
        <a:lstStyle/>
        <a:p>
          <a:pPr algn="ctr"/>
          <a:r>
            <a:rPr lang="it-IT" sz="2000" dirty="0" smtClean="0"/>
            <a:t>Imprese</a:t>
          </a:r>
          <a:endParaRPr lang="it-IT" sz="2000" dirty="0"/>
        </a:p>
      </dgm:t>
    </dgm:pt>
    <dgm:pt modelId="{2AA4DF01-EDEA-4BB7-A799-E148151E5A76}" type="parTrans" cxnId="{B7836E9B-C3A9-41FC-B90B-79AC09C7378D}">
      <dgm:prSet/>
      <dgm:spPr/>
      <dgm:t>
        <a:bodyPr/>
        <a:lstStyle/>
        <a:p>
          <a:pPr algn="ctr"/>
          <a:endParaRPr lang="it-IT"/>
        </a:p>
      </dgm:t>
    </dgm:pt>
    <dgm:pt modelId="{A71028FE-792D-47D6-8647-78DA0ABE75BE}" type="sibTrans" cxnId="{B7836E9B-C3A9-41FC-B90B-79AC09C7378D}">
      <dgm:prSet/>
      <dgm:spPr/>
      <dgm:t>
        <a:bodyPr/>
        <a:lstStyle/>
        <a:p>
          <a:pPr algn="ctr"/>
          <a:endParaRPr lang="it-IT"/>
        </a:p>
      </dgm:t>
    </dgm:pt>
    <dgm:pt modelId="{81415C91-0431-43F4-8655-ADDF5E51B791}" type="pres">
      <dgm:prSet presAssocID="{81F02EBC-C2D6-4675-9307-1A0753E12A83}" presName="compositeShape" presStyleCnt="0">
        <dgm:presLayoutVars>
          <dgm:chMax val="7"/>
          <dgm:dir/>
          <dgm:resizeHandles val="exact"/>
        </dgm:presLayoutVars>
      </dgm:prSet>
      <dgm:spPr/>
    </dgm:pt>
    <dgm:pt modelId="{02121BE4-5944-458D-8F24-DA32060ED79E}" type="pres">
      <dgm:prSet presAssocID="{EBB77092-7B3E-4F00-95C0-14E28988AFBC}" presName="circ1" presStyleLbl="vennNode1" presStyleIdx="0" presStyleCnt="3" custLinFactNeighborX="-1108" custLinFactNeighborY="923"/>
      <dgm:spPr/>
      <dgm:t>
        <a:bodyPr/>
        <a:lstStyle/>
        <a:p>
          <a:endParaRPr lang="it-IT"/>
        </a:p>
      </dgm:t>
    </dgm:pt>
    <dgm:pt modelId="{F9AF0B5D-AD63-406E-807B-4079D92A1EC9}" type="pres">
      <dgm:prSet presAssocID="{EBB77092-7B3E-4F00-95C0-14E28988AFBC}" presName="circ1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7A239812-28AC-4252-8EEF-5772D9CB4540}" type="pres">
      <dgm:prSet presAssocID="{628272BE-327C-4B7C-B898-7A4F35EA941C}" presName="circ2" presStyleLbl="vennNode1" presStyleIdx="1" presStyleCnt="3"/>
      <dgm:spPr/>
      <dgm:t>
        <a:bodyPr/>
        <a:lstStyle/>
        <a:p>
          <a:endParaRPr lang="it-IT"/>
        </a:p>
      </dgm:t>
    </dgm:pt>
    <dgm:pt modelId="{3A0EA7C4-7599-4110-B5A9-C5C6E85F9F65}" type="pres">
      <dgm:prSet presAssocID="{628272BE-327C-4B7C-B898-7A4F35EA941C}" presName="circ2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  <dgm:pt modelId="{86402D3C-61B5-4136-A258-1A8C6380CAD2}" type="pres">
      <dgm:prSet presAssocID="{3A3DA532-2AF9-4BD6-90ED-3A9CF640FD39}" presName="circ3" presStyleLbl="vennNode1" presStyleIdx="2" presStyleCnt="3"/>
      <dgm:spPr/>
      <dgm:t>
        <a:bodyPr/>
        <a:lstStyle/>
        <a:p>
          <a:endParaRPr lang="it-IT"/>
        </a:p>
      </dgm:t>
    </dgm:pt>
    <dgm:pt modelId="{B85E4453-6B93-433B-8C29-58C89C566042}" type="pres">
      <dgm:prSet presAssocID="{3A3DA532-2AF9-4BD6-90ED-3A9CF640FD39}" presName="circ3Tx" presStyleLbl="revTx" presStyleIdx="0" presStyleCnt="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it-IT"/>
        </a:p>
      </dgm:t>
    </dgm:pt>
  </dgm:ptLst>
  <dgm:cxnLst>
    <dgm:cxn modelId="{B7836E9B-C3A9-41FC-B90B-79AC09C7378D}" srcId="{81F02EBC-C2D6-4675-9307-1A0753E12A83}" destId="{3A3DA532-2AF9-4BD6-90ED-3A9CF640FD39}" srcOrd="2" destOrd="0" parTransId="{2AA4DF01-EDEA-4BB7-A799-E148151E5A76}" sibTransId="{A71028FE-792D-47D6-8647-78DA0ABE75BE}"/>
    <dgm:cxn modelId="{79225F23-0F7C-4E8E-8C33-15941500F5C4}" type="presOf" srcId="{3A3DA532-2AF9-4BD6-90ED-3A9CF640FD39}" destId="{86402D3C-61B5-4136-A258-1A8C6380CAD2}" srcOrd="0" destOrd="0" presId="urn:microsoft.com/office/officeart/2005/8/layout/venn1"/>
    <dgm:cxn modelId="{F0CC8A27-01C2-4AC2-899F-C41732E65F3E}" type="presOf" srcId="{81F02EBC-C2D6-4675-9307-1A0753E12A83}" destId="{81415C91-0431-43F4-8655-ADDF5E51B791}" srcOrd="0" destOrd="0" presId="urn:microsoft.com/office/officeart/2005/8/layout/venn1"/>
    <dgm:cxn modelId="{95AC2F43-DF0B-4DEA-9EFF-5E6781FBAD46}" srcId="{81F02EBC-C2D6-4675-9307-1A0753E12A83}" destId="{628272BE-327C-4B7C-B898-7A4F35EA941C}" srcOrd="1" destOrd="0" parTransId="{0CF1C2C0-9E93-41F5-B884-11A0B93F7D10}" sibTransId="{9B8270B3-AF7A-4B01-95BD-D601FF967FD4}"/>
    <dgm:cxn modelId="{15776CA3-C8A8-42E6-AD50-719896C1A38B}" type="presOf" srcId="{628272BE-327C-4B7C-B898-7A4F35EA941C}" destId="{7A239812-28AC-4252-8EEF-5772D9CB4540}" srcOrd="0" destOrd="0" presId="urn:microsoft.com/office/officeart/2005/8/layout/venn1"/>
    <dgm:cxn modelId="{76A59559-2120-411B-BC49-FD8744E20035}" type="presOf" srcId="{EBB77092-7B3E-4F00-95C0-14E28988AFBC}" destId="{F9AF0B5D-AD63-406E-807B-4079D92A1EC9}" srcOrd="1" destOrd="0" presId="urn:microsoft.com/office/officeart/2005/8/layout/venn1"/>
    <dgm:cxn modelId="{20419532-E7CA-48BE-9C10-80F69C53743F}" type="presOf" srcId="{628272BE-327C-4B7C-B898-7A4F35EA941C}" destId="{3A0EA7C4-7599-4110-B5A9-C5C6E85F9F65}" srcOrd="1" destOrd="0" presId="urn:microsoft.com/office/officeart/2005/8/layout/venn1"/>
    <dgm:cxn modelId="{56E2E354-CECD-47C8-A16E-22DBEA18598C}" type="presOf" srcId="{3A3DA532-2AF9-4BD6-90ED-3A9CF640FD39}" destId="{B85E4453-6B93-433B-8C29-58C89C566042}" srcOrd="1" destOrd="0" presId="urn:microsoft.com/office/officeart/2005/8/layout/venn1"/>
    <dgm:cxn modelId="{08EDC63F-F310-4AAA-BFC9-D42900ABF7D2}" srcId="{81F02EBC-C2D6-4675-9307-1A0753E12A83}" destId="{EBB77092-7B3E-4F00-95C0-14E28988AFBC}" srcOrd="0" destOrd="0" parTransId="{63073438-BD77-4F80-A1EE-5A2FB055A720}" sibTransId="{05F681A4-CF16-489E-B1E6-B3AC65B349FF}"/>
    <dgm:cxn modelId="{17605CD5-2269-4570-A3C9-ED1EF82D9AFE}" type="presOf" srcId="{EBB77092-7B3E-4F00-95C0-14E28988AFBC}" destId="{02121BE4-5944-458D-8F24-DA32060ED79E}" srcOrd="0" destOrd="0" presId="urn:microsoft.com/office/officeart/2005/8/layout/venn1"/>
    <dgm:cxn modelId="{303236E4-2B70-40AA-BCB5-9194285064E3}" type="presParOf" srcId="{81415C91-0431-43F4-8655-ADDF5E51B791}" destId="{02121BE4-5944-458D-8F24-DA32060ED79E}" srcOrd="0" destOrd="0" presId="urn:microsoft.com/office/officeart/2005/8/layout/venn1"/>
    <dgm:cxn modelId="{87B74553-B5A1-449E-B527-292144145648}" type="presParOf" srcId="{81415C91-0431-43F4-8655-ADDF5E51B791}" destId="{F9AF0B5D-AD63-406E-807B-4079D92A1EC9}" srcOrd="1" destOrd="0" presId="urn:microsoft.com/office/officeart/2005/8/layout/venn1"/>
    <dgm:cxn modelId="{DC1D3B30-8C9A-468B-9C09-713E29263CEA}" type="presParOf" srcId="{81415C91-0431-43F4-8655-ADDF5E51B791}" destId="{7A239812-28AC-4252-8EEF-5772D9CB4540}" srcOrd="2" destOrd="0" presId="urn:microsoft.com/office/officeart/2005/8/layout/venn1"/>
    <dgm:cxn modelId="{E4FD33CD-DF0D-40EC-A65F-AA15D192DFED}" type="presParOf" srcId="{81415C91-0431-43F4-8655-ADDF5E51B791}" destId="{3A0EA7C4-7599-4110-B5A9-C5C6E85F9F65}" srcOrd="3" destOrd="0" presId="urn:microsoft.com/office/officeart/2005/8/layout/venn1"/>
    <dgm:cxn modelId="{73B170D2-3CE2-4AD9-8500-AB30B6C93E8D}" type="presParOf" srcId="{81415C91-0431-43F4-8655-ADDF5E51B791}" destId="{86402D3C-61B5-4136-A258-1A8C6380CAD2}" srcOrd="4" destOrd="0" presId="urn:microsoft.com/office/officeart/2005/8/layout/venn1"/>
    <dgm:cxn modelId="{E4EF6DEA-DFE6-4683-A189-12746DD73396}" type="presParOf" srcId="{81415C91-0431-43F4-8655-ADDF5E51B791}" destId="{B85E4453-6B93-433B-8C29-58C89C566042}" srcOrd="5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8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81F02EBC-C2D6-4675-9307-1A0753E12A83}" type="doc">
      <dgm:prSet loTypeId="urn:microsoft.com/office/officeart/2005/8/layout/venn1" loCatId="relationship" qsTypeId="urn:microsoft.com/office/officeart/2005/8/quickstyle/simple1" qsCatId="simple" csTypeId="urn:microsoft.com/office/officeart/2005/8/colors/accent1_2" csCatId="accent1" phldr="1"/>
      <dgm:spPr/>
    </dgm:pt>
    <dgm:pt modelId="{EBB77092-7B3E-4F00-95C0-14E28988AFBC}">
      <dgm:prSet phldrT="[Testo]" custT="1"/>
      <dgm:spPr/>
      <dgm:t>
        <a:bodyPr/>
        <a:lstStyle/>
        <a:p>
          <a:pPr algn="ctr"/>
          <a:r>
            <a:rPr lang="it-IT" sz="1800" b="1" dirty="0" smtClean="0"/>
            <a:t>Enti formativi e professionisti </a:t>
          </a:r>
          <a:endParaRPr lang="it-IT" sz="1800" b="1" dirty="0"/>
        </a:p>
      </dgm:t>
    </dgm:pt>
    <dgm:pt modelId="{63073438-BD77-4F80-A1EE-5A2FB055A720}" type="parTrans" cxnId="{08EDC63F-F310-4AAA-BFC9-D42900ABF7D2}">
      <dgm:prSet/>
      <dgm:spPr/>
      <dgm:t>
        <a:bodyPr/>
        <a:lstStyle/>
        <a:p>
          <a:pPr algn="ctr"/>
          <a:endParaRPr lang="it-IT"/>
        </a:p>
      </dgm:t>
    </dgm:pt>
    <dgm:pt modelId="{05F681A4-CF16-489E-B1E6-B3AC65B349FF}" type="sibTrans" cxnId="{08EDC63F-F310-4AAA-BFC9-D42900ABF7D2}">
      <dgm:prSet/>
      <dgm:spPr/>
      <dgm:t>
        <a:bodyPr/>
        <a:lstStyle/>
        <a:p>
          <a:pPr algn="ctr"/>
          <a:endParaRPr lang="it-IT"/>
        </a:p>
      </dgm:t>
    </dgm:pt>
    <dgm:pt modelId="{81415C91-0431-43F4-8655-ADDF5E51B791}" type="pres">
      <dgm:prSet presAssocID="{81F02EBC-C2D6-4675-9307-1A0753E12A83}" presName="compositeShape" presStyleCnt="0">
        <dgm:presLayoutVars>
          <dgm:chMax val="7"/>
          <dgm:dir/>
          <dgm:resizeHandles val="exact"/>
        </dgm:presLayoutVars>
      </dgm:prSet>
      <dgm:spPr/>
    </dgm:pt>
    <dgm:pt modelId="{1D68E4E3-ECE1-4CDF-8A10-E7E7A15671E7}" type="pres">
      <dgm:prSet presAssocID="{EBB77092-7B3E-4F00-95C0-14E28988AFBC}" presName="circ1TxSh" presStyleLbl="vennNode1" presStyleIdx="0" presStyleCnt="1"/>
      <dgm:spPr/>
      <dgm:t>
        <a:bodyPr/>
        <a:lstStyle/>
        <a:p>
          <a:endParaRPr lang="it-IT"/>
        </a:p>
      </dgm:t>
    </dgm:pt>
  </dgm:ptLst>
  <dgm:cxnLst>
    <dgm:cxn modelId="{08EDC63F-F310-4AAA-BFC9-D42900ABF7D2}" srcId="{81F02EBC-C2D6-4675-9307-1A0753E12A83}" destId="{EBB77092-7B3E-4F00-95C0-14E28988AFBC}" srcOrd="0" destOrd="0" parTransId="{63073438-BD77-4F80-A1EE-5A2FB055A720}" sibTransId="{05F681A4-CF16-489E-B1E6-B3AC65B349FF}"/>
    <dgm:cxn modelId="{1C05B20A-EB39-45C8-A230-36500D031D31}" type="presOf" srcId="{EBB77092-7B3E-4F00-95C0-14E28988AFBC}" destId="{1D68E4E3-ECE1-4CDF-8A10-E7E7A15671E7}" srcOrd="0" destOrd="0" presId="urn:microsoft.com/office/officeart/2005/8/layout/venn1"/>
    <dgm:cxn modelId="{5440443D-50E4-41AF-A13D-302ADD07350A}" type="presOf" srcId="{81F02EBC-C2D6-4675-9307-1A0753E12A83}" destId="{81415C91-0431-43F4-8655-ADDF5E51B791}" srcOrd="0" destOrd="0" presId="urn:microsoft.com/office/officeart/2005/8/layout/venn1"/>
    <dgm:cxn modelId="{2CC8E084-B71E-4B4D-8025-144217675DF8}" type="presParOf" srcId="{81415C91-0431-43F4-8655-ADDF5E51B791}" destId="{1D68E4E3-ECE1-4CDF-8A10-E7E7A15671E7}" srcOrd="0" destOrd="0" presId="urn:microsoft.com/office/officeart/2005/8/layout/venn1"/>
  </dgm:cxnLst>
  <dgm:bg/>
  <dgm:whole/>
  <dgm:extLst>
    <a:ext uri="http://schemas.microsoft.com/office/drawing/2008/diagram">
      <dsp:dataModelExt xmlns:dsp="http://schemas.microsoft.com/office/drawing/2008/diagram" xmlns="" relId="rId9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02121BE4-5944-458D-8F24-DA32060ED79E}">
      <dsp:nvSpPr>
        <dsp:cNvPr id="0" name=""/>
        <dsp:cNvSpPr/>
      </dsp:nvSpPr>
      <dsp:spPr>
        <a:xfrm>
          <a:off x="1728191" y="72007"/>
          <a:ext cx="2395195" cy="23951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Enti formativi e professionisti </a:t>
          </a:r>
          <a:endParaRPr lang="it-IT" sz="2000" kern="1200" dirty="0"/>
        </a:p>
      </dsp:txBody>
      <dsp:txXfrm>
        <a:off x="2047550" y="491166"/>
        <a:ext cx="1756476" cy="1077837"/>
      </dsp:txXfrm>
    </dsp:sp>
    <dsp:sp modelId="{7A239812-28AC-4252-8EEF-5772D9CB4540}">
      <dsp:nvSpPr>
        <dsp:cNvPr id="0" name=""/>
        <dsp:cNvSpPr/>
      </dsp:nvSpPr>
      <dsp:spPr>
        <a:xfrm>
          <a:off x="2618996" y="1546896"/>
          <a:ext cx="2395195" cy="23951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Lavoratori</a:t>
          </a:r>
          <a:endParaRPr lang="it-IT" sz="2000" kern="1200" dirty="0"/>
        </a:p>
      </dsp:txBody>
      <dsp:txXfrm>
        <a:off x="3351527" y="2165655"/>
        <a:ext cx="1437117" cy="1317357"/>
      </dsp:txXfrm>
    </dsp:sp>
    <dsp:sp modelId="{86402D3C-61B5-4136-A258-1A8C6380CAD2}">
      <dsp:nvSpPr>
        <dsp:cNvPr id="0" name=""/>
        <dsp:cNvSpPr/>
      </dsp:nvSpPr>
      <dsp:spPr>
        <a:xfrm>
          <a:off x="890464" y="1546896"/>
          <a:ext cx="2395195" cy="2395195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2000" kern="1200" dirty="0" smtClean="0"/>
            <a:t>Imprese</a:t>
          </a:r>
          <a:endParaRPr lang="it-IT" sz="2000" kern="1200" dirty="0"/>
        </a:p>
      </dsp:txBody>
      <dsp:txXfrm>
        <a:off x="1116011" y="2165655"/>
        <a:ext cx="1437117" cy="1317357"/>
      </dsp:txXfrm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1D68E4E3-ECE1-4CDF-8A10-E7E7A15671E7}">
      <dsp:nvSpPr>
        <dsp:cNvPr id="0" name=""/>
        <dsp:cNvSpPr/>
      </dsp:nvSpPr>
      <dsp:spPr>
        <a:xfrm>
          <a:off x="504056" y="0"/>
          <a:ext cx="1872208" cy="1872208"/>
        </a:xfrm>
        <a:prstGeom prst="ellipse">
          <a:avLst/>
        </a:prstGeom>
        <a:solidFill>
          <a:schemeClr val="accent1">
            <a:alpha val="5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tx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it-IT" sz="1800" b="1" kern="1200" dirty="0" smtClean="0"/>
            <a:t>Enti formativi e professionisti </a:t>
          </a:r>
          <a:endParaRPr lang="it-IT" sz="1800" b="1" kern="1200" dirty="0"/>
        </a:p>
      </dsp:txBody>
      <dsp:txXfrm>
        <a:off x="504056" y="0"/>
        <a:ext cx="1872208" cy="187220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enn1">
  <dgm:title val=""/>
  <dgm:desc val=""/>
  <dgm:catLst>
    <dgm:cat type="relationship" pri="28000"/>
    <dgm:cat type="convert" pri="19000"/>
  </dgm:catLst>
  <dgm:sampData useDef="1">
    <dgm:dataModel>
      <dgm:ptLst/>
      <dgm:bg/>
      <dgm:whole/>
    </dgm:dataModel>
  </dgm:sampData>
  <dgm:styleData useDef="1">
    <dgm:dataModel>
      <dgm:ptLst/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</dgm:cxnLst>
      <dgm:bg/>
      <dgm:whole/>
    </dgm:dataModel>
  </dgm:clrData>
  <dgm:layoutNode name="compositeShape">
    <dgm:varLst>
      <dgm:chMax val="7"/>
      <dgm:dir/>
      <dgm:resizeHandles val="exact"/>
    </dgm:varLst>
    <dgm:choose name="Name0">
      <dgm:if name="Name1" axis="ch" ptType="node" func="cnt" op="equ" val="1">
        <dgm:alg type="composite">
          <dgm:param type="ar" val="1"/>
        </dgm:alg>
      </dgm:if>
      <dgm:if name="Name2" axis="ch" ptType="node" func="cnt" op="equ" val="2">
        <dgm:alg type="composite">
          <dgm:param type="ar" val="1.792"/>
        </dgm:alg>
      </dgm:if>
      <dgm:if name="Name3" axis="ch" ptType="node" func="cnt" op="equ" val="3">
        <dgm:alg type="composite">
          <dgm:param type="ar" val="1"/>
        </dgm:alg>
      </dgm:if>
      <dgm:if name="Name4" axis="ch" ptType="node" func="cnt" op="equ" val="4">
        <dgm:alg type="composite">
          <dgm:param type="ar" val="1"/>
        </dgm:alg>
      </dgm:if>
      <dgm:if name="Name5" axis="ch" ptType="node" func="cnt" op="equ" val="5">
        <dgm:alg type="composite">
          <dgm:param type="ar" val="1.4"/>
        </dgm:alg>
      </dgm:if>
      <dgm:if name="Name6" axis="ch" ptType="node" func="cnt" op="equ" val="6">
        <dgm:alg type="composite">
          <dgm:param type="ar" val="1.285"/>
        </dgm:alg>
      </dgm:if>
      <dgm:if name="Name7" axis="ch" ptType="node" func="cnt" op="equ" val="7">
        <dgm:alg type="composite">
          <dgm:param type="ar" val="1.359"/>
        </dgm:alg>
      </dgm:if>
      <dgm:else name="Name8">
        <dgm:alg type="composite">
          <dgm:param type="ar" val="1.359"/>
        </dgm:alg>
      </dgm:else>
    </dgm:choose>
    <dgm:shape xmlns:r="http://schemas.openxmlformats.org/officeDocument/2006/relationships" r:blip="">
      <dgm:adjLst/>
    </dgm:shape>
    <dgm:presOf/>
    <dgm:choose name="Name9">
      <dgm:if name="Name10" axis="ch" ptType="node" func="cnt" op="equ" val="1">
        <dgm:constrLst>
          <dgm:constr type="ctrX" for="ch" forName="circ1TxSh" refType="w" fact="0.5"/>
          <dgm:constr type="ctrY" for="ch" forName="circ1TxSh" refType="h" fact="0.5"/>
          <dgm:constr type="w" for="ch" forName="circ1TxSh" refType="w"/>
          <dgm:constr type="h" for="ch" forName="circ1TxSh" refType="h"/>
          <dgm:constr type="primFontSz" for="ch" ptType="node" op="equ"/>
        </dgm:constrLst>
      </dgm:if>
      <dgm:if name="Name11" axis="ch" ptType="node" func="cnt" op="equ" val="2">
        <dgm:constrLst>
          <dgm:constr type="ctrX" for="ch" forName="circ1" refType="w" fact="0.3"/>
          <dgm:constr type="ctrY" for="ch" forName="circ1" refType="h" fact="0.5"/>
          <dgm:constr type="w" for="ch" forName="circ1" refType="w" fact="0.555"/>
          <dgm:constr type="h" for="ch" forName="circ1" refType="h" fact="0.99456"/>
          <dgm:constr type="l" for="ch" forName="circ1Tx" refType="w" fact="0.1"/>
          <dgm:constr type="t" for="ch" forName="circ1Tx" refType="h" fact="0.12"/>
          <dgm:constr type="w" for="ch" forName="circ1Tx" refType="w" fact="0.32"/>
          <dgm:constr type="h" for="ch" forName="circ1Tx" refType="h" fact="0.76"/>
          <dgm:constr type="ctrX" for="ch" forName="circ2" refType="w" fact="0.7"/>
          <dgm:constr type="ctrY" for="ch" forName="circ2" refType="h" fact="0.5"/>
          <dgm:constr type="w" for="ch" forName="circ2" refType="w" fact="0.555"/>
          <dgm:constr type="h" for="ch" forName="circ2" refType="h" fact="0.99456"/>
          <dgm:constr type="l" for="ch" forName="circ2Tx" refType="w" fact="0.58"/>
          <dgm:constr type="t" for="ch" forName="circ2Tx" refType="h" fact="0.12"/>
          <dgm:constr type="w" for="ch" forName="circ2Tx" refType="w" fact="0.32"/>
          <dgm:constr type="h" for="ch" forName="circ2Tx" refType="h" fact="0.76"/>
          <dgm:constr type="primFontSz" for="ch" ptType="node" op="equ"/>
        </dgm:constrLst>
      </dgm:if>
      <dgm:if name="Name12" axis="ch" ptType="node" func="cnt" op="equ" val="3">
        <dgm:constrLst>
          <dgm:constr type="ctrX" for="ch" forName="circ1" refType="w" fact="0.5"/>
          <dgm:constr type="ctrY" for="ch" forName="circ1" refType="w" fact="0.25"/>
          <dgm:constr type="w" for="ch" forName="circ1" refType="w" fact="0.6"/>
          <dgm:constr type="h" for="ch" forName="circ1" refType="h" fact="0.6"/>
          <dgm:constr type="l" for="ch" forName="circ1Tx" refType="w" fact="0.28"/>
          <dgm:constr type="t" for="ch" forName="circ1Tx" refType="h" fact="0.055"/>
          <dgm:constr type="w" for="ch" forName="circ1Tx" refType="w" fact="0.44"/>
          <dgm:constr type="h" for="ch" forName="circ1Tx" refType="h" fact="0.27"/>
          <dgm:constr type="ctrX" for="ch" forName="circ2" refType="w" fact="0.7165"/>
          <dgm:constr type="ctrY" for="ch" forName="circ2" refType="w" fact="0.625"/>
          <dgm:constr type="w" for="ch" forName="circ2" refType="w" fact="0.6"/>
          <dgm:constr type="h" for="ch" forName="circ2" refType="h" fact="0.6"/>
          <dgm:constr type="l" for="ch" forName="circ2Tx" refType="w" fact="0.6"/>
          <dgm:constr type="t" for="ch" forName="circ2Tx" refType="h" fact="0.48"/>
          <dgm:constr type="w" for="ch" forName="circ2Tx" refType="w" fact="0.36"/>
          <dgm:constr type="h" for="ch" forName="circ2Tx" refType="h" fact="0.33"/>
          <dgm:constr type="ctrX" for="ch" forName="circ3" refType="w" fact="0.2835"/>
          <dgm:constr type="ctrY" for="ch" forName="circ3" refType="w" fact="0.625"/>
          <dgm:constr type="w" for="ch" forName="circ3" refType="w" fact="0.6"/>
          <dgm:constr type="h" for="ch" forName="circ3" refType="h" fact="0.6"/>
          <dgm:constr type="l" for="ch" forName="circ3Tx" refType="w" fact="0.04"/>
          <dgm:constr type="t" for="ch" forName="circ3Tx" refType="h" fact="0.48"/>
          <dgm:constr type="w" for="ch" forName="circ3Tx" refType="w" fact="0.36"/>
          <dgm:constr type="h" for="ch" forName="circ3Tx" refType="h" fact="0.33"/>
          <dgm:constr type="primFontSz" for="ch" ptType="node" op="equ"/>
        </dgm:constrLst>
      </dgm:if>
      <dgm:if name="Name13" axis="ch" ptType="node" func="cnt" op="equ" val="4">
        <dgm:constrLst>
          <dgm:constr type="ctrX" for="ch" forName="circ1" refType="w" fact="0.5"/>
          <dgm:constr type="ctrY" for="ch" forName="circ1" refType="w" fact="0.27"/>
          <dgm:constr type="w" for="ch" forName="circ1" refType="w" fact="0.52"/>
          <dgm:constr type="h" for="ch" forName="circ1" refType="h" fact="0.52"/>
          <dgm:constr type="l" for="ch" forName="circ1Tx" refType="w" fact="0.3"/>
          <dgm:constr type="t" for="ch" forName="circ1Tx" refType="h" fact="0.08"/>
          <dgm:constr type="w" for="ch" forName="circ1Tx" refType="w" fact="0.4"/>
          <dgm:constr type="h" for="ch" forName="circ1Tx" refType="h" fact="0.165"/>
          <dgm:constr type="ctrX" for="ch" forName="circ2" refType="w" fact="0.73"/>
          <dgm:constr type="ctrY" for="ch" forName="circ2" refType="w" fact="0.5"/>
          <dgm:constr type="w" for="ch" forName="circ2" refType="w" fact="0.52"/>
          <dgm:constr type="h" for="ch" forName="circ2" refType="h" fact="0.52"/>
          <dgm:constr type="r" for="ch" forName="circ2Tx" refType="w" fact="0.95"/>
          <dgm:constr type="t" for="ch" forName="circ2Tx" refType="h" fact="0.3"/>
          <dgm:constr type="w" for="ch" forName="circ2Tx" refType="w" fact="0.2"/>
          <dgm:constr type="h" for="ch" forName="circ2Tx" refType="h" fact="0.4"/>
          <dgm:constr type="ctrX" for="ch" forName="circ3" refType="w" fact="0.5"/>
          <dgm:constr type="ctrY" for="ch" forName="circ3" refType="w" fact="0.73"/>
          <dgm:constr type="w" for="ch" forName="circ3" refType="w" fact="0.52"/>
          <dgm:constr type="h" for="ch" forName="circ3" refType="h" fact="0.52"/>
          <dgm:constr type="l" for="ch" forName="circ3Tx" refType="w" fact="0.3"/>
          <dgm:constr type="b" for="ch" forName="circ3Tx" refType="h" fact="0.92"/>
          <dgm:constr type="w" for="ch" forName="circ3Tx" refType="w" fact="0.4"/>
          <dgm:constr type="h" for="ch" forName="circ3Tx" refType="h" fact="0.165"/>
          <dgm:constr type="ctrX" for="ch" forName="circ4" refType="w" fact="0.27"/>
          <dgm:constr type="ctrY" for="ch" forName="circ4" refType="h" fact="0.5"/>
          <dgm:constr type="w" for="ch" forName="circ4" refType="w" fact="0.52"/>
          <dgm:constr type="h" for="ch" forName="circ4" refType="h" fact="0.52"/>
          <dgm:constr type="l" for="ch" forName="circ4Tx" refType="w" fact="0.05"/>
          <dgm:constr type="t" for="ch" forName="circ4Tx" refType="h" fact="0.3"/>
          <dgm:constr type="w" for="ch" forName="circ4Tx" refType="w" fact="0.2"/>
          <dgm:constr type="h" for="ch" forName="circ4Tx" refType="h" fact="0.4"/>
          <dgm:constr type="primFontSz" for="ch" ptType="node" op="equ"/>
        </dgm:constrLst>
      </dgm:if>
      <dgm:if name="Name14" axis="ch" ptType="node" func="cnt" op="equ" val="5">
        <dgm:constrLst>
          <dgm:constr type="ctrX" for="ch" forName="circ1" refType="w" fact="0.5"/>
          <dgm:constr type="ctrY" for="ch" forName="circ1" refType="h" fact="0.46"/>
          <dgm:constr type="w" for="ch" forName="circ1" refType="w" fact="0.25"/>
          <dgm:constr type="h" for="ch" forName="circ1" refType="h" fact="0.35"/>
          <dgm:constr type="l" for="ch" forName="circ1Tx" refType="w" fact="0.355"/>
          <dgm:constr type="t" for="ch" forName="circ1Tx"/>
          <dgm:constr type="w" for="ch" forName="circ1Tx" refType="w" fact="0.29"/>
          <dgm:constr type="h" for="ch" forName="circ1Tx" refType="h" fact="0.235"/>
          <dgm:constr type="ctrX" for="ch" forName="circ2" refType="w" fact="0.5951"/>
          <dgm:constr type="ctrY" for="ch" forName="circ2" refType="h" fact="0.5567"/>
          <dgm:constr type="w" for="ch" forName="circ2" refType="w" fact="0.25"/>
          <dgm:constr type="h" for="ch" forName="circ2" refType="h" fact="0.35"/>
          <dgm:constr type="l" for="ch" forName="circ2Tx" refType="w" fact="0.74"/>
          <dgm:constr type="t" for="ch" forName="circ2Tx" refType="h" fact="0.31"/>
          <dgm:constr type="w" for="ch" forName="circ2Tx" refType="w" fact="0.26"/>
          <dgm:constr type="h" for="ch" forName="circ2Tx" refType="h" fact="0.255"/>
          <dgm:constr type="ctrX" for="ch" forName="circ3" refType="w" fact="0.5588"/>
          <dgm:constr type="ctrY" for="ch" forName="circ3" refType="h" fact="0.7133"/>
          <dgm:constr type="w" for="ch" forName="circ3" refType="w" fact="0.25"/>
          <dgm:constr type="h" for="ch" forName="circ3" refType="h" fact="0.35"/>
          <dgm:constr type="l" for="ch" forName="circ3Tx" refType="w" fact="0.7"/>
          <dgm:constr type="t" for="ch" forName="circ3Tx" refType="h" fact="0.745"/>
          <dgm:constr type="w" for="ch" forName="circ3Tx" refType="w" fact="0.26"/>
          <dgm:constr type="h" for="ch" forName="circ3Tx" refType="h" fact="0.255"/>
          <dgm:constr type="ctrX" for="ch" forName="circ4" refType="w" fact="0.4412"/>
          <dgm:constr type="ctrY" for="ch" forName="circ4" refType="h" fact="0.7133"/>
          <dgm:constr type="w" for="ch" forName="circ4" refType="w" fact="0.25"/>
          <dgm:constr type="h" for="ch" forName="circ4" refType="h" fact="0.35"/>
          <dgm:constr type="l" for="ch" forName="circ4Tx" refType="w" fact="0.04"/>
          <dgm:constr type="t" for="ch" forName="circ4Tx" refType="h" fact="0.745"/>
          <dgm:constr type="w" for="ch" forName="circ4Tx" refType="w" fact="0.26"/>
          <dgm:constr type="h" for="ch" forName="circ4Tx" refType="h" fact="0.255"/>
          <dgm:constr type="ctrX" for="ch" forName="circ5" refType="w" fact="0.4049"/>
          <dgm:constr type="ctrY" for="ch" forName="circ5" refType="h" fact="0.5567"/>
          <dgm:constr type="w" for="ch" forName="circ5" refType="w" fact="0.25"/>
          <dgm:constr type="h" for="ch" forName="circ5" refType="h" fact="0.35"/>
          <dgm:constr type="l" for="ch" forName="circ5Tx"/>
          <dgm:constr type="t" for="ch" forName="circ5Tx" refType="h" fact="0.31"/>
          <dgm:constr type="w" for="ch" forName="circ5Tx" refType="w" fact="0.26"/>
          <dgm:constr type="h" for="ch" forName="circ5Tx" refType="h" fact="0.255"/>
          <dgm:constr type="primFontSz" for="ch" ptType="node" op="equ"/>
        </dgm:constrLst>
      </dgm:if>
      <dgm:if name="Name15" axis="ch" ptType="node" func="cnt" op="equ" val="6">
        <dgm:constrLst>
          <dgm:constr type="ctrX" for="ch" forName="circ1" refType="w" fact="0.5"/>
          <dgm:constr type="ctrY" for="ch" forName="circ1" refType="h" fact="0.3844"/>
          <dgm:constr type="w" for="ch" forName="circ1" refType="w" fact="0.24"/>
          <dgm:constr type="h" for="ch" forName="circ1" refType="h" fact="0.3084"/>
          <dgm:constr type="l" for="ch" forName="circ1Tx" refType="w" fact="0.35"/>
          <dgm:constr type="t" for="ch" forName="circ1Tx"/>
          <dgm:constr type="w" for="ch" forName="circ1Tx" refType="w" fact="0.3"/>
          <dgm:constr type="h" for="ch" forName="circ1Tx" refType="h" fact="0.21"/>
          <dgm:constr type="ctrX" for="ch" forName="circ2" refType="w" fact="0.5779"/>
          <dgm:constr type="ctrY" for="ch" forName="circ2" refType="h" fact="0.4422"/>
          <dgm:constr type="w" for="ch" forName="circ2" refType="w" fact="0.24"/>
          <dgm:constr type="h" for="ch" forName="circ2" refType="h" fact="0.3084"/>
          <dgm:constr type="l" for="ch" forName="circ2Tx" refType="w" fact="0.7157"/>
          <dgm:constr type="t" for="ch" forName="circ2Tx" refType="h" fact="0.2"/>
          <dgm:constr type="w" for="ch" forName="circ2Tx" refType="w" fact="0.2843"/>
          <dgm:constr type="h" for="ch" forName="circ2Tx" refType="h" fact="0.23"/>
          <dgm:constr type="ctrX" for="ch" forName="circ3" refType="w" fact="0.5779"/>
          <dgm:constr type="ctrY" for="ch" forName="circ3" refType="h" fact="0.5578"/>
          <dgm:constr type="w" for="ch" forName="circ3" refType="w" fact="0.24"/>
          <dgm:constr type="h" for="ch" forName="circ3" refType="h" fact="0.3084"/>
          <dgm:constr type="l" for="ch" forName="circ3Tx" refType="w" fact="0.7157"/>
          <dgm:constr type="t" for="ch" forName="circ3Tx" refType="h" fact="0.543"/>
          <dgm:constr type="w" for="ch" forName="circ3Tx" refType="w" fact="0.2843"/>
          <dgm:constr type="h" for="ch" forName="circ3Tx" refType="h" fact="0.257"/>
          <dgm:constr type="ctrX" for="ch" forName="circ4" refType="w" fact="0.5"/>
          <dgm:constr type="ctrY" for="ch" forName="circ4" refType="h" fact="0.6157"/>
          <dgm:constr type="w" for="ch" forName="circ4" refType="w" fact="0.24"/>
          <dgm:constr type="h" for="ch" forName="circ4" refType="h" fact="0.3084"/>
          <dgm:constr type="l" for="ch" forName="circ4Tx" refType="w" fact="0.35"/>
          <dgm:constr type="t" for="ch" forName="circ4Tx" refType="h" fact="0.79"/>
          <dgm:constr type="w" for="ch" forName="circ4Tx" refType="w" fact="0.3"/>
          <dgm:constr type="h" for="ch" forName="circ4Tx" refType="h" fact="0.21"/>
          <dgm:constr type="ctrX" for="ch" forName="circ5" refType="w" fact="0.4221"/>
          <dgm:constr type="ctrY" for="ch" forName="circ5" refType="h" fact="0.5578"/>
          <dgm:constr type="w" for="ch" forName="circ5" refType="w" fact="0.24"/>
          <dgm:constr type="h" for="ch" forName="circ5" refType="h" fact="0.3084"/>
          <dgm:constr type="l" for="ch" forName="circ5Tx" refType="w" fact="0"/>
          <dgm:constr type="t" for="ch" forName="circ5Tx" refType="h" fact="0.543"/>
          <dgm:constr type="w" for="ch" forName="circ5Tx" refType="w" fact="0.2843"/>
          <dgm:constr type="h" for="ch" forName="circ5Tx" refType="h" fact="0.257"/>
          <dgm:constr type="ctrX" for="ch" forName="circ6" refType="w" fact="0.4221"/>
          <dgm:constr type="ctrY" for="ch" forName="circ6" refType="h" fact="0.4422"/>
          <dgm:constr type="w" for="ch" forName="circ6" refType="w" fact="0.24"/>
          <dgm:constr type="h" for="ch" forName="circ6" refType="h" fact="0.3084"/>
          <dgm:constr type="l" for="ch" forName="circ6Tx" refType="w" fact="0"/>
          <dgm:constr type="t" for="ch" forName="circ6Tx" refType="h" fact="0.2"/>
          <dgm:constr type="w" for="ch" forName="circ6Tx" refType="w" fact="0.2843"/>
          <dgm:constr type="h" for="ch" forName="circ6Tx" refType="h" fact="0.257"/>
          <dgm:constr type="primFontSz" for="ch" ptType="node" op="equ"/>
        </dgm:constrLst>
      </dgm:if>
      <dgm:else name="Name16">
        <dgm:constrLst>
          <dgm:constr type="ctrX" for="ch" forName="circ1" refType="w" fact="0.5"/>
          <dgm:constr type="ctrY" for="ch" forName="circ1" refType="h" fact="0.4177"/>
          <dgm:constr type="w" for="ch" forName="circ1" refType="w" fact="0.24"/>
          <dgm:constr type="h" for="ch" forName="circ1" refType="h" fact="0.3262"/>
          <dgm:constr type="l" for="ch" forName="circ1Tx" refType="w" fact="0.3625"/>
          <dgm:constr type="t" for="ch" forName="circ1Tx"/>
          <dgm:constr type="w" for="ch" forName="circ1Tx" refType="w" fact="0.275"/>
          <dgm:constr type="h" for="ch" forName="circ1Tx" refType="h" fact="0.2"/>
          <dgm:constr type="ctrX" for="ch" forName="circ2" refType="w" fact="0.5704"/>
          <dgm:constr type="ctrY" for="ch" forName="circ2" refType="h" fact="0.4637"/>
          <dgm:constr type="w" for="ch" forName="circ2" refType="w" fact="0.24"/>
          <dgm:constr type="h" for="ch" forName="circ2" refType="h" fact="0.3262"/>
          <dgm:constr type="l" for="ch" forName="circ2Tx" refType="w" fact="0.72"/>
          <dgm:constr type="t" for="ch" forName="circ2Tx" refType="h" fact="0.19"/>
          <dgm:constr type="w" for="ch" forName="circ2Tx" refType="w" fact="0.26"/>
          <dgm:constr type="h" for="ch" forName="circ2Tx" refType="h" fact="0.22"/>
          <dgm:constr type="ctrX" for="ch" forName="circ3" refType="w" fact="0.5877"/>
          <dgm:constr type="ctrY" for="ch" forName="circ3" refType="h" fact="0.5672"/>
          <dgm:constr type="w" for="ch" forName="circ3" refType="w" fact="0.24"/>
          <dgm:constr type="h" for="ch" forName="circ3" refType="h" fact="0.3262"/>
          <dgm:constr type="l" for="ch" forName="circ3Tx" refType="w" fact="0.745"/>
          <dgm:constr type="t" for="ch" forName="circ3Tx" refType="h" fact="0.47"/>
          <dgm:constr type="w" for="ch" forName="circ3Tx" refType="w" fact="0.255"/>
          <dgm:constr type="h" for="ch" forName="circ3Tx" refType="h" fact="0.235"/>
          <dgm:constr type="ctrX" for="ch" forName="circ4" refType="w" fact="0.539"/>
          <dgm:constr type="ctrY" for="ch" forName="circ4" refType="h" fact="0.6502"/>
          <dgm:constr type="w" for="ch" forName="circ4" refType="w" fact="0.24"/>
          <dgm:constr type="h" for="ch" forName="circ4" refType="h" fact="0.3262"/>
          <dgm:constr type="l" for="ch" forName="circ4Tx" refType="w" fact="0.635"/>
          <dgm:constr type="t" for="ch" forName="circ4Tx" refType="h" fact="0.785"/>
          <dgm:constr type="w" for="ch" forName="circ4Tx" refType="w" fact="0.275"/>
          <dgm:constr type="h" for="ch" forName="circ4Tx" refType="h" fact="0.215"/>
          <dgm:constr type="ctrX" for="ch" forName="circ5" refType="w" fact="0.461"/>
          <dgm:constr type="ctrY" for="ch" forName="circ5" refType="h" fact="0.6502"/>
          <dgm:constr type="w" for="ch" forName="circ5" refType="w" fact="0.24"/>
          <dgm:constr type="h" for="ch" forName="circ5" refType="h" fact="0.3262"/>
          <dgm:constr type="l" for="ch" forName="circ5Tx" refType="w" fact="0.09"/>
          <dgm:constr type="t" for="ch" forName="circ5Tx" refType="h" fact="0.785"/>
          <dgm:constr type="w" for="ch" forName="circ5Tx" refType="w" fact="0.275"/>
          <dgm:constr type="h" for="ch" forName="circ5Tx" refType="h" fact="0.215"/>
          <dgm:constr type="ctrX" for="ch" forName="circ6" refType="w" fact="0.4123"/>
          <dgm:constr type="ctrY" for="ch" forName="circ6" refType="h" fact="0.5672"/>
          <dgm:constr type="w" for="ch" forName="circ6" refType="w" fact="0.24"/>
          <dgm:constr type="h" for="ch" forName="circ6" refType="h" fact="0.3262"/>
          <dgm:constr type="l" for="ch" forName="circ6Tx"/>
          <dgm:constr type="t" for="ch" forName="circ6Tx" refType="h" fact="0.47"/>
          <dgm:constr type="w" for="ch" forName="circ6Tx" refType="w" fact="0.255"/>
          <dgm:constr type="h" for="ch" forName="circ6Tx" refType="h" fact="0.235"/>
          <dgm:constr type="ctrX" for="ch" forName="circ7" refType="w" fact="0.4296"/>
          <dgm:constr type="ctrY" for="ch" forName="circ7" refType="h" fact="0.4637"/>
          <dgm:constr type="w" for="ch" forName="circ7" refType="w" fact="0.24"/>
          <dgm:constr type="h" for="ch" forName="circ7" refType="h" fact="0.3262"/>
          <dgm:constr type="l" for="ch" forName="circ7Tx" refType="w" fact="0.02"/>
          <dgm:constr type="t" for="ch" forName="circ7Tx" refType="h" fact="0.19"/>
          <dgm:constr type="w" for="ch" forName="circ7Tx" refType="w" fact="0.26"/>
          <dgm:constr type="h" for="ch" forName="circ7Tx" refType="h" fact="0.22"/>
          <dgm:constr type="primFontSz" for="ch" ptType="node" op="equ"/>
        </dgm:constrLst>
      </dgm:else>
    </dgm:choose>
    <dgm:ruleLst/>
    <dgm:forEach name="Name17" axis="ch" ptType="node" cnt="1">
      <dgm:choose name="Name18">
        <dgm:if name="Name19" axis="root ch" ptType="all node" func="cnt" op="equ" val="1">
          <dgm:layoutNode name="circ1TxSh" styleLbl="vennNode1"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choose name="Name20">
              <dgm:if name="Name21" func="var" arg="dir" op="equ" val="norm">
                <dgm:choose name="Name22">
                  <dgm:if name="Name23" axis="root ch" ptType="all node" func="cnt" op="lte" val="4">
                    <dgm:presOf axis="desOrSelf" ptType="node"/>
                  </dgm:if>
                  <dgm:else name="Name24">
                    <dgm:presOf/>
                  </dgm:else>
                </dgm:choose>
              </dgm:if>
              <dgm:else name="Name25">
                <dgm:choose name="Name26">
                  <dgm:if name="Name27" axis="root ch" ptType="all node" func="cnt" op="equ" val="2">
                    <dgm:presOf axis="root ch desOrSelf" ptType="all node node" st="1 2 1" cnt="1 1 0"/>
                  </dgm:if>
                  <dgm:else name="Name28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if>
        <dgm:else name="Name29">
          <dgm:layoutNode name="circ1" styleLbl="vennNode1">
            <dgm:alg type="sp"/>
            <dgm:shape xmlns:r="http://schemas.openxmlformats.org/officeDocument/2006/relationships" type="ellipse" r:blip="">
              <dgm:adjLst/>
            </dgm:shape>
            <dgm:choose name="Name30">
              <dgm:if name="Name31" func="var" arg="dir" op="equ" val="norm">
                <dgm:choose name="Name32">
                  <dgm:if name="Name33" axis="root ch" ptType="all node" func="cnt" op="lte" val="4">
                    <dgm:presOf axis="desOrSelf" ptType="node"/>
                  </dgm:if>
                  <dgm:else name="Name34">
                    <dgm:presOf/>
                  </dgm:else>
                </dgm:choose>
              </dgm:if>
              <dgm:else name="Name35">
                <dgm:choose name="Name36">
                  <dgm:if name="Name37" axis="root ch" ptType="all node" func="cnt" op="equ" val="2">
                    <dgm:presOf axis="root ch desOrSelf" ptType="all node node" st="1 2 1" cnt="1 1 0"/>
                  </dgm:if>
                  <dgm:else name="Name38">
                    <dgm:choose name="Name39">
                      <dgm:if name="Name40" axis="root ch" ptType="all node" func="cnt" op="lte" val="4">
                        <dgm:presOf axis="desOrSelf" ptType="node"/>
                      </dgm:if>
                      <dgm:else name="Name41">
                        <dgm:presOf/>
                      </dgm:else>
                    </dgm:choose>
                  </dgm:else>
                </dgm:choose>
              </dgm:else>
            </dgm:choose>
            <dgm:constrLst/>
            <dgm:ruleLst/>
          </dgm:layoutNode>
          <dgm:layoutNode name="circ1Tx" styleLbl="revTx">
            <dgm:varLst>
              <dgm:chMax val="0"/>
              <dgm:chPref val="0"/>
              <dgm:bulletEnabled val="1"/>
            </dgm:varLst>
            <dgm:alg type="tx">
              <dgm:param type="txAnchorHorzCh" val="ctr"/>
              <dgm:param type="txAnchorVertCh" val="mid"/>
            </dgm:alg>
            <dgm:shape xmlns:r="http://schemas.openxmlformats.org/officeDocument/2006/relationships" type="rect" r:blip="" hideGeom="1">
              <dgm:adjLst/>
            </dgm:shape>
            <dgm:choose name="Name42">
              <dgm:if name="Name43" func="var" arg="dir" op="equ" val="norm">
                <dgm:presOf axis="desOrSelf" ptType="node"/>
              </dgm:if>
              <dgm:else name="Name44">
                <dgm:choose name="Name45">
                  <dgm:if name="Name46" axis="root ch" ptType="all node" func="cnt" op="equ" val="2">
                    <dgm:presOf axis="root ch desOrSelf" ptType="all node node" st="1 2 1" cnt="1 1 0"/>
                  </dgm:if>
                  <dgm:else name="Name47">
                    <dgm:presOf axis="desOrSelf" ptType="node"/>
                  </dgm:else>
                </dgm:choose>
              </dgm:else>
            </dgm:choose>
            <dgm:constrLst>
              <dgm:constr type="tMarg"/>
              <dgm:constr type="bMarg"/>
              <dgm:constr type="lMarg"/>
              <dgm:constr type="rMarg"/>
              <dgm:constr type="primFontSz" val="65"/>
            </dgm:constrLst>
            <dgm:ruleLst>
              <dgm:rule type="primFontSz" val="5" fact="NaN" max="NaN"/>
            </dgm:ruleLst>
          </dgm:layoutNode>
        </dgm:else>
      </dgm:choose>
    </dgm:forEach>
    <dgm:forEach name="Name48" axis="ch" ptType="node" st="2" cnt="1">
      <dgm:layoutNode name="circ2" styleLbl="vennNode1">
        <dgm:alg type="sp"/>
        <dgm:shape xmlns:r="http://schemas.openxmlformats.org/officeDocument/2006/relationships" type="ellipse" r:blip="">
          <dgm:adjLst/>
        </dgm:shape>
        <dgm:choose name="Name49">
          <dgm:if name="Name50" func="var" arg="dir" op="equ" val="norm">
            <dgm:choose name="Name51">
              <dgm:if name="Name52" axis="root ch" ptType="all node" func="cnt" op="lte" val="4">
                <dgm:presOf axis="desOrSelf" ptType="node"/>
              </dgm:if>
              <dgm:else name="Name53">
                <dgm:presOf/>
              </dgm:else>
            </dgm:choose>
          </dgm:if>
          <dgm:else name="Name54">
            <dgm:choose name="Name55">
              <dgm:if name="Name56" axis="root ch" ptType="all node" func="cnt" op="equ" val="2">
                <dgm:presOf axis="root ch desOrSelf" ptType="all node node" st="1 1 1" cnt="1 1 0"/>
              </dgm:if>
              <dgm:if name="Name57" axis="root ch" ptType="all node" func="cnt" op="equ" val="3">
                <dgm:presOf axis="root ch desOrSelf" ptType="all node node" st="1 3 1" cnt="1 1 0"/>
              </dgm:if>
              <dgm:if name="Name58" axis="root ch" ptType="all node" func="cnt" op="equ" val="4">
                <dgm:presOf axis="root ch desOrSelf" ptType="all node node" st="1 4 1" cnt="1 1 0"/>
              </dgm:if>
              <dgm:else name="Name59">
                <dgm:presOf/>
              </dgm:else>
            </dgm:choose>
          </dgm:else>
        </dgm:choose>
        <dgm:constrLst/>
        <dgm:ruleLst/>
      </dgm:layoutNode>
      <dgm:layoutNode name="circ2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60">
          <dgm:if name="Name61" func="var" arg="dir" op="equ" val="norm">
            <dgm:presOf axis="desOrSelf" ptType="node"/>
          </dgm:if>
          <dgm:else name="Name62">
            <dgm:choose name="Name63">
              <dgm:if name="Name64" axis="root ch" ptType="all node" func="cnt" op="equ" val="2">
                <dgm:presOf axis="root ch desOrSelf" ptType="all node node" st="1 1 1" cnt="1 1 0"/>
              </dgm:if>
              <dgm:if name="Name65" axis="root ch" ptType="all node" func="cnt" op="equ" val="3">
                <dgm:presOf axis="root ch desOrSelf" ptType="all node node" st="1 3 1" cnt="1 1 0"/>
              </dgm:if>
              <dgm:if name="Name66" axis="root ch" ptType="all node" func="cnt" op="equ" val="4">
                <dgm:presOf axis="root ch desOrSelf" ptType="all node node" st="1 4 1" cnt="1 1 0"/>
              </dgm:if>
              <dgm:if name="Name67" axis="root ch" ptType="all node" func="cnt" op="equ" val="5">
                <dgm:presOf axis="root ch desOrSelf" ptType="all node node" st="1 5 1" cnt="1 1 0"/>
              </dgm:if>
              <dgm:if name="Name68" axis="root ch" ptType="all node" func="cnt" op="equ" val="6">
                <dgm:presOf axis="root ch desOrSelf" ptType="all node node" st="1 6 1" cnt="1 1 0"/>
              </dgm:if>
              <dgm:else name="Name69">
                <dgm:presOf axis="root ch desOrSelf" ptType="all node node" st="1 7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70" axis="ch" ptType="node" st="3" cnt="1">
      <dgm:layoutNode name="circ3" styleLbl="vennNode1">
        <dgm:alg type="sp"/>
        <dgm:shape xmlns:r="http://schemas.openxmlformats.org/officeDocument/2006/relationships" type="ellipse" r:blip="">
          <dgm:adjLst/>
        </dgm:shape>
        <dgm:choose name="Name71">
          <dgm:if name="Name72" func="var" arg="dir" op="equ" val="norm">
            <dgm:choose name="Name73">
              <dgm:if name="Name74" axis="root ch" ptType="all node" func="cnt" op="lte" val="4">
                <dgm:presOf axis="desOrSelf" ptType="node"/>
              </dgm:if>
              <dgm:else name="Name75">
                <dgm:presOf/>
              </dgm:else>
            </dgm:choose>
          </dgm:if>
          <dgm:else name="Name76">
            <dgm:choose name="Name77">
              <dgm:if name="Name78" axis="root ch" ptType="all node" func="cnt" op="equ" val="3">
                <dgm:presOf axis="root ch desOrSelf" ptType="all node node" st="1 2 1" cnt="1 1 0"/>
              </dgm:if>
              <dgm:if name="Name79" axis="root ch" ptType="all node" func="cnt" op="equ" val="4">
                <dgm:presOf axis="root ch desOrSelf" ptType="all node node" st="1 3 1" cnt="1 1 0"/>
              </dgm:if>
              <dgm:else name="Name80">
                <dgm:presOf/>
              </dgm:else>
            </dgm:choose>
          </dgm:else>
        </dgm:choose>
        <dgm:constrLst/>
        <dgm:ruleLst/>
      </dgm:layoutNode>
      <dgm:layoutNode name="circ3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81">
          <dgm:if name="Name82" func="var" arg="dir" op="equ" val="norm">
            <dgm:presOf axis="desOrSelf" ptType="node"/>
          </dgm:if>
          <dgm:else name="Name83">
            <dgm:choose name="Name84">
              <dgm:if name="Name85" axis="root ch" ptType="all node" func="cnt" op="equ" val="3">
                <dgm:presOf axis="root ch desOrSelf" ptType="all node node" st="1 2 1" cnt="1 1 0"/>
              </dgm:if>
              <dgm:if name="Name86" axis="root ch" ptType="all node" func="cnt" op="equ" val="4">
                <dgm:presOf axis="root ch desOrSelf" ptType="all node node" st="1 3 1" cnt="1 1 0"/>
              </dgm:if>
              <dgm:if name="Name87" axis="root ch" ptType="all node" func="cnt" op="equ" val="5">
                <dgm:presOf axis="root ch desOrSelf" ptType="all node node" st="1 4 1" cnt="1 1 0"/>
              </dgm:if>
              <dgm:if name="Name88" axis="root ch" ptType="all node" func="cnt" op="equ" val="6">
                <dgm:presOf axis="root ch desOrSelf" ptType="all node node" st="1 5 1" cnt="1 1 0"/>
              </dgm:if>
              <dgm:else name="Name89">
                <dgm:presOf axis="root ch desOrSelf" ptType="all node node" st="1 6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90" axis="ch" ptType="node" st="4" cnt="1">
      <dgm:layoutNode name="circ4" styleLbl="vennNode1">
        <dgm:alg type="sp"/>
        <dgm:shape xmlns:r="http://schemas.openxmlformats.org/officeDocument/2006/relationships" type="ellipse" r:blip="">
          <dgm:adjLst/>
        </dgm:shape>
        <dgm:choose name="Name91">
          <dgm:if name="Name92" func="var" arg="dir" op="equ" val="norm">
            <dgm:choose name="Name93">
              <dgm:if name="Name94" axis="root ch" ptType="all node" func="cnt" op="lte" val="4">
                <dgm:presOf axis="desOrSelf" ptType="node"/>
              </dgm:if>
              <dgm:else name="Name95">
                <dgm:presOf/>
              </dgm:else>
            </dgm:choose>
          </dgm:if>
          <dgm:else name="Name96">
            <dgm:choose name="Name97">
              <dgm:if name="Name98" axis="root ch" ptType="all node" func="cnt" op="equ" val="4">
                <dgm:presOf axis="root ch desOrSelf" ptType="all node node" st="1 2 1" cnt="1 1 0"/>
              </dgm:if>
              <dgm:else name="Name99">
                <dgm:presOf/>
              </dgm:else>
            </dgm:choose>
          </dgm:else>
        </dgm:choose>
        <dgm:constrLst/>
        <dgm:ruleLst/>
      </dgm:layoutNode>
      <dgm:layoutNode name="circ4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0">
          <dgm:if name="Name101" func="var" arg="dir" op="equ" val="norm">
            <dgm:presOf axis="desOrSelf" ptType="node"/>
          </dgm:if>
          <dgm:else name="Name102">
            <dgm:choose name="Name103">
              <dgm:if name="Name104" axis="root ch" ptType="all node" func="cnt" op="equ" val="4">
                <dgm:presOf axis="root ch desOrSelf" ptType="all node node" st="1 2 1" cnt="1 1 0"/>
              </dgm:if>
              <dgm:if name="Name105" axis="root ch" ptType="all node" func="cnt" op="equ" val="5">
                <dgm:presOf axis="root ch desOrSelf" ptType="all node node" st="1 3 1" cnt="1 1 0"/>
              </dgm:if>
              <dgm:if name="Name106" axis="root ch" ptType="all node" func="cnt" op="equ" val="6">
                <dgm:presOf axis="root ch desOrSelf" ptType="all node node" st="1 4 1" cnt="1 1 0"/>
              </dgm:if>
              <dgm:else name="Name107">
                <dgm:presOf axis="root ch desOrSelf" ptType="all node node" st="1 5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08" axis="ch" ptType="node" st="5" cnt="1">
      <dgm:layoutNode name="circ5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5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09">
          <dgm:if name="Name110" func="var" arg="dir" op="equ" val="norm">
            <dgm:presOf axis="desOrSelf" ptType="node"/>
          </dgm:if>
          <dgm:else name="Name111">
            <dgm:choose name="Name112">
              <dgm:if name="Name113" axis="root ch" ptType="all node" func="cnt" op="equ" val="5">
                <dgm:presOf axis="root ch desOrSelf" ptType="all node node" st="1 2 1" cnt="1 1 0"/>
              </dgm:if>
              <dgm:if name="Name114" axis="root ch" ptType="all node" func="cnt" op="equ" val="6">
                <dgm:presOf axis="root ch desOrSelf" ptType="all node node" st="1 3 1" cnt="1 1 0"/>
              </dgm:if>
              <dgm:else name="Name115">
                <dgm:presOf axis="root ch desOrSelf" ptType="all node node" st="1 4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16" axis="ch" ptType="node" st="6" cnt="1">
      <dgm:layoutNode name="circ6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6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17">
          <dgm:if name="Name118" func="var" arg="dir" op="equ" val="norm">
            <dgm:presOf axis="desOrSelf" ptType="node"/>
          </dgm:if>
          <dgm:else name="Name119">
            <dgm:choose name="Name120">
              <dgm:if name="Name121" axis="root ch" ptType="all node" func="cnt" op="equ" val="6">
                <dgm:presOf axis="root ch desOrSelf" ptType="all node node" st="1 2 1" cnt="1 1 0"/>
              </dgm:if>
              <dgm:else name="Name122">
                <dgm:presOf axis="root ch desOrSelf" ptType="all node node" st="1 3 1" cnt="1 1 0"/>
              </dgm:else>
            </dgm:choose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  <dgm:forEach name="Name123" axis="ch" ptType="node" st="7" cnt="1">
      <dgm:layoutNode name="circ7" styleLbl="vennNode1">
        <dgm:alg type="sp"/>
        <dgm:shape xmlns:r="http://schemas.openxmlformats.org/officeDocument/2006/relationships" type="ellipse" r:blip="">
          <dgm:adjLst/>
        </dgm:shape>
        <dgm:presOf/>
        <dgm:constrLst/>
        <dgm:ruleLst/>
      </dgm:layoutNode>
      <dgm:layoutNode name="circ7Tx" styleLbl="revTx">
        <dgm:varLst>
          <dgm:chMax val="0"/>
          <dgm:chPref val="0"/>
          <dgm:bulletEnabled val="1"/>
        </dgm:varLst>
        <dgm:alg type="tx">
          <dgm:param type="txAnchorHorzCh" val="ctr"/>
          <dgm:param type="txAnchorVertCh" val="mid"/>
        </dgm:alg>
        <dgm:shape xmlns:r="http://schemas.openxmlformats.org/officeDocument/2006/relationships" type="rect" r:blip="" hideGeom="1">
          <dgm:adjLst/>
        </dgm:shape>
        <dgm:choose name="Name124">
          <dgm:if name="Name125" func="var" arg="dir" op="equ" val="norm">
            <dgm:presOf axis="desOrSelf" ptType="node"/>
          </dgm:if>
          <dgm:else name="Name126">
            <dgm:presOf axis="root ch desOrSelf" ptType="all node node" st="1 2 1" cnt="1 1 0"/>
          </dgm:else>
        </dgm:choose>
        <dgm:constrLst>
          <dgm:constr type="tMarg"/>
          <dgm:constr type="bMarg"/>
          <dgm:constr type="lMarg"/>
          <dgm:constr type="rMarg"/>
          <dgm:constr type="primFontSz" val="65"/>
        </dgm:constrLst>
        <dgm:ruleLst>
          <dgm:rule type="primFontSz" val="5" fact="NaN" max="NaN"/>
        </dgm:ruleLst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45FF657-4EED-412A-8CB8-F556CEC37B12}" type="datetimeFigureOut">
              <a:rPr lang="it-IT" smtClean="0"/>
              <a:pPr/>
              <a:t>13/12/2012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49688" y="9428163"/>
            <a:ext cx="29464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87B1810-88BD-4B96-8887-E9868F850057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368664101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77A9B3B7-FAF7-47CA-9993-8D5CD11F1F65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it-IT" noProof="0" smtClean="0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noProof="0" smtClean="0"/>
              <a:t>Fare clic per modificare stili del testo dello schema</a:t>
            </a:r>
          </a:p>
          <a:p>
            <a:pPr lvl="1"/>
            <a:r>
              <a:rPr lang="it-IT" noProof="0" smtClean="0"/>
              <a:t>Secondo livello</a:t>
            </a:r>
          </a:p>
          <a:p>
            <a:pPr lvl="2"/>
            <a:r>
              <a:rPr lang="it-IT" noProof="0" smtClean="0"/>
              <a:t>Terzo livello</a:t>
            </a:r>
          </a:p>
          <a:p>
            <a:pPr lvl="3"/>
            <a:r>
              <a:rPr lang="it-IT" noProof="0" smtClean="0"/>
              <a:t>Quarto livello</a:t>
            </a:r>
          </a:p>
          <a:p>
            <a:pPr lvl="4"/>
            <a:r>
              <a:rPr lang="it-IT" noProof="0" smtClean="0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39A364CC-1838-4136-BAB7-BDAA7F58B3F8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4181188854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dirty="0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B12B4C-A449-402D-896C-9E8858572E04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E38AD1E-8FCD-4A03-9081-12F128BAFA3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B0EC83-6CCB-4722-82E6-CCAB709FC574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1C7B49-CFB9-4AB2-99C2-18FAD02886E3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2AD43E8-2317-4F32-BC05-362AC83183D0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5EB679-247B-4AFE-9004-E358DDB7A26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522A176-FEB7-4FF1-9216-2024AE760600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7CDDC6-CC6E-466E-8372-CFF3DADFA304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7DF750-A494-446A-A00F-DF9359B198EE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C036D29-4C08-4D54-91FF-92B304F0C7C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7253E66-75EC-4965-98A8-E2672CBFB351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13AC830-D0DB-48CA-B73D-78B465E26A9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135E9B-CBD2-464E-AC2B-DBA40591A3C4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8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9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127F66-D5E3-4128-9F99-381ED6F7ADB9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516D071-C245-4A2E-AB37-61AB38EB79C7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4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5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22AC908-BA2D-4978-A967-FB54D06A46C6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5F15DB3-A1CA-4A6D-B413-BE65ED69ACDA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3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4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783CC96-1A79-45E7-9727-EC01DF0255D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F8670B3-5FAA-439E-BE13-E33C94665A92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767DC7E-A263-48A2-9EB2-FFC271FC03EB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it-IT" noProof="0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9950C16-C33E-4050-9C91-549818B7A9DA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6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7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287E7F-44D9-4C1B-A7FB-6B8C1CBEF620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Segnaposto titolo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</a:p>
        </p:txBody>
      </p:sp>
      <p:sp>
        <p:nvSpPr>
          <p:cNvPr id="1027" name="Segnaposto testo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AFD20B-0940-4A80-86DD-00E3493A91F3}" type="datetimeFigureOut">
              <a:rPr lang="it-IT"/>
              <a:pPr>
                <a:defRPr/>
              </a:pPr>
              <a:t>13/12/2012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04F9E43F-08BC-4E5D-8320-778F4A39C03A}" type="slidenum">
              <a:rPr lang="it-IT"/>
              <a:pPr>
                <a:defRPr/>
              </a:pPr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5" Type="http://schemas.openxmlformats.org/officeDocument/2006/relationships/image" Target="../media/image4.png"/><Relationship Id="rId4" Type="http://schemas.openxmlformats.org/officeDocument/2006/relationships/image" Target="../media/image3.jpeg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diagramColors" Target="../diagrams/colors2.xml"/><Relationship Id="rId3" Type="http://schemas.openxmlformats.org/officeDocument/2006/relationships/image" Target="../media/image6.jpeg"/><Relationship Id="rId7" Type="http://schemas.openxmlformats.org/officeDocument/2006/relationships/diagramQuickStyle" Target="../diagrams/quickStyle2.xml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diagramLayout" Target="../diagrams/layout2.xml"/><Relationship Id="rId5" Type="http://schemas.openxmlformats.org/officeDocument/2006/relationships/diagramData" Target="../diagrams/data2.xml"/><Relationship Id="rId4" Type="http://schemas.openxmlformats.org/officeDocument/2006/relationships/image" Target="../media/image10.jpeg"/><Relationship Id="rId9" Type="http://schemas.microsoft.com/office/2007/relationships/diagramDrawing" Target="../diagrams/drawing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0.jpe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Relationship Id="rId5" Type="http://schemas.openxmlformats.org/officeDocument/2006/relationships/hyperlink" Target="http://www.centrocot.it/" TargetMode="External"/><Relationship Id="rId4" Type="http://schemas.openxmlformats.org/officeDocument/2006/relationships/hyperlink" Target="mailto:info@centrocot.it" TargetMode="Externa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7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8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9.jpeg"/></Relationships>
</file>

<file path=ppt/slides/_rels/slide9.xml.rels><?xml version="1.0" encoding="UTF-8" standalone="yes"?>
<Relationships xmlns="http://schemas.openxmlformats.org/package/2006/relationships"><Relationship Id="rId8" Type="http://schemas.microsoft.com/office/2007/relationships/diagramDrawing" Target="../diagrams/drawing1.xml"/><Relationship Id="rId3" Type="http://schemas.openxmlformats.org/officeDocument/2006/relationships/image" Target="../media/image6.jpeg"/><Relationship Id="rId7" Type="http://schemas.openxmlformats.org/officeDocument/2006/relationships/diagramColors" Target="../diagrams/colors1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1.xml"/><Relationship Id="rId5" Type="http://schemas.openxmlformats.org/officeDocument/2006/relationships/diagramLayout" Target="../diagrams/layout1.xml"/><Relationship Id="rId4" Type="http://schemas.openxmlformats.org/officeDocument/2006/relationships/diagramData" Target="../diagrams/data1.xml"/><Relationship Id="rId9" Type="http://schemas.openxmlformats.org/officeDocument/2006/relationships/image" Target="../media/image9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Immagine 1" descr="Ministero_Dip Gioventù_1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331987" y="477118"/>
            <a:ext cx="1649413" cy="309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1" name="Immagine 2" descr="UPI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779912" y="332656"/>
            <a:ext cx="857250" cy="582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2" name="Immagine 3" descr="Azione_Province_Giovani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940500" y="332656"/>
            <a:ext cx="1524000" cy="6429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3" name="Immagine 4" descr="ProVareseLogoNeroPiccolo.tif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2627387" y="1051793"/>
            <a:ext cx="1069975" cy="350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54" name="Immagine 3" descr="O:\Riservate\Dati Lavoro\LAURA AMEZAGA\UPI 2011-2012\LOGO\PROGETTO INTRAPRENDERE\INTRAPRENDERE logo colori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5003875" y="908918"/>
            <a:ext cx="1011237" cy="719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055" name="CasellaDiTesto 10"/>
          <p:cNvSpPr txBox="1">
            <a:spLocks noChangeArrowheads="1"/>
          </p:cNvSpPr>
          <p:nvPr/>
        </p:nvSpPr>
        <p:spPr bwMode="auto">
          <a:xfrm>
            <a:off x="611560" y="1628800"/>
            <a:ext cx="7345362" cy="41549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endParaRPr lang="it-IT" b="1" dirty="0"/>
          </a:p>
          <a:p>
            <a:pPr algn="ctr"/>
            <a:r>
              <a:rPr lang="it-IT" b="1" dirty="0">
                <a:solidFill>
                  <a:srgbClr val="669ACC"/>
                </a:solidFill>
              </a:rPr>
              <a:t>Progetto </a:t>
            </a:r>
          </a:p>
          <a:p>
            <a:pPr algn="ctr"/>
            <a:r>
              <a:rPr lang="it-IT" b="1" dirty="0">
                <a:solidFill>
                  <a:srgbClr val="669ACC"/>
                </a:solidFill>
              </a:rPr>
              <a:t> Intraprendere:4 finestre sul mondo del lavoro per i giovani</a:t>
            </a:r>
          </a:p>
          <a:p>
            <a:pPr algn="ctr"/>
            <a:r>
              <a:rPr lang="it-IT" sz="1600" b="1" dirty="0">
                <a:solidFill>
                  <a:srgbClr val="669ACC"/>
                </a:solidFill>
              </a:rPr>
              <a:t>Progetto finanziato nel quadro di Azione </a:t>
            </a:r>
            <a:r>
              <a:rPr lang="it-IT" sz="1600" b="1" dirty="0" err="1">
                <a:solidFill>
                  <a:srgbClr val="669ACC"/>
                </a:solidFill>
              </a:rPr>
              <a:t>ProvincEgiovani</a:t>
            </a:r>
            <a:r>
              <a:rPr lang="it-IT" sz="1600" b="1" dirty="0">
                <a:solidFill>
                  <a:srgbClr val="669ACC"/>
                </a:solidFill>
              </a:rPr>
              <a:t> </a:t>
            </a:r>
          </a:p>
          <a:p>
            <a:pPr algn="ctr"/>
            <a:endParaRPr lang="it-IT" sz="1600" b="1" dirty="0">
              <a:solidFill>
                <a:srgbClr val="669ACC"/>
              </a:solidFill>
            </a:endParaRPr>
          </a:p>
          <a:p>
            <a:pPr algn="ctr"/>
            <a:r>
              <a:rPr lang="it-IT" sz="1400" b="1" dirty="0">
                <a:solidFill>
                  <a:srgbClr val="669ACC"/>
                </a:solidFill>
              </a:rPr>
              <a:t>Iniziativa promossa da UPI e finanziata dalla Presidenza del Consiglio dei Ministri</a:t>
            </a:r>
          </a:p>
          <a:p>
            <a:pPr algn="ctr"/>
            <a:endParaRPr lang="it-IT" sz="1400" b="1" dirty="0">
              <a:solidFill>
                <a:srgbClr val="669ACC"/>
              </a:solidFill>
            </a:endParaRPr>
          </a:p>
          <a:p>
            <a:pPr algn="ctr"/>
            <a:endParaRPr lang="it-IT" sz="1400" b="1" dirty="0">
              <a:solidFill>
                <a:srgbClr val="669ACC"/>
              </a:solidFill>
            </a:endParaRPr>
          </a:p>
          <a:p>
            <a:pPr algn="ctr"/>
            <a:r>
              <a:rPr lang="it-IT" sz="2800" b="1" dirty="0" smtClean="0">
                <a:solidFill>
                  <a:srgbClr val="669ACC"/>
                </a:solidFill>
              </a:rPr>
              <a:t>L’importanza della </a:t>
            </a:r>
            <a:r>
              <a:rPr lang="it-IT" sz="2800" b="1" dirty="0">
                <a:solidFill>
                  <a:srgbClr val="669ACC"/>
                </a:solidFill>
              </a:rPr>
              <a:t>formazione per l’innovazione tessile</a:t>
            </a:r>
          </a:p>
          <a:p>
            <a:pPr algn="ctr"/>
            <a:endParaRPr lang="it-IT" b="1" dirty="0">
              <a:solidFill>
                <a:srgbClr val="669ACC"/>
              </a:solidFill>
            </a:endParaRPr>
          </a:p>
          <a:p>
            <a:pPr algn="ctr"/>
            <a:r>
              <a:rPr lang="it-IT" sz="2400" b="1" dirty="0">
                <a:solidFill>
                  <a:schemeClr val="tx2">
                    <a:lumMod val="75000"/>
                  </a:schemeClr>
                </a:solidFill>
              </a:rPr>
              <a:t>Dott.sa Grazia CERINI</a:t>
            </a:r>
          </a:p>
          <a:p>
            <a:pPr algn="ctr"/>
            <a:r>
              <a:rPr lang="it-IT" sz="2000" b="1" dirty="0">
                <a:solidFill>
                  <a:schemeClr val="tx2">
                    <a:lumMod val="75000"/>
                  </a:schemeClr>
                </a:solidFill>
              </a:rPr>
              <a:t>Centro Tessile Cotoniero e Abbigliamento SPA</a:t>
            </a:r>
          </a:p>
          <a:p>
            <a:endParaRPr lang="it-IT" dirty="0"/>
          </a:p>
        </p:txBody>
      </p:sp>
      <p:pic>
        <p:nvPicPr>
          <p:cNvPr id="2056" name="Picture 7" descr="001 NUOVO LOGO CTC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6659563" y="5876925"/>
            <a:ext cx="1806575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10</a:t>
            </a:fld>
            <a:endParaRPr lang="it-IT" altLang="en-US" dirty="0"/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7" y="6165304"/>
            <a:ext cx="1493045" cy="47667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Documents and Settings\tambani\Impostazioni locali\Temporary Internet Files\Content.IE5\K5I8Y6H2\MP900442995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380312" y="260648"/>
            <a:ext cx="1245765" cy="1656184"/>
          </a:xfrm>
          <a:prstGeom prst="rect">
            <a:avLst/>
          </a:prstGeom>
          <a:noFill/>
        </p:spPr>
      </p:pic>
      <p:sp>
        <p:nvSpPr>
          <p:cNvPr id="9" name="Text Box 10"/>
          <p:cNvSpPr txBox="1">
            <a:spLocks noChangeArrowheads="1"/>
          </p:cNvSpPr>
          <p:nvPr/>
        </p:nvSpPr>
        <p:spPr bwMode="auto">
          <a:xfrm>
            <a:off x="107504" y="1340768"/>
            <a:ext cx="7975600" cy="429039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algn="ctr" eaLnBrk="0" hangingPunct="0">
              <a:lnSpc>
                <a:spcPct val="110000"/>
              </a:lnSpc>
            </a:pP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dirty="0" smtClean="0">
              <a:solidFill>
                <a:srgbClr val="FF0000"/>
              </a:solidFill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600" b="1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4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 eaLnBrk="0" hangingPunct="0">
              <a:lnSpc>
                <a:spcPct val="110000"/>
              </a:lnSpc>
            </a:pP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</a:rPr>
              <a:t>Devono innovare se stessi </a:t>
            </a:r>
          </a:p>
          <a:p>
            <a:pPr algn="ctr" eaLnBrk="0" hangingPunct="0">
              <a:lnSpc>
                <a:spcPct val="110000"/>
              </a:lnSpc>
            </a:pPr>
            <a:endParaRPr lang="it-IT" sz="2600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endParaRPr lang="it-IT" sz="2600" dirty="0" smtClean="0">
              <a:solidFill>
                <a:schemeClr val="tx2">
                  <a:lumMod val="75000"/>
                </a:schemeClr>
              </a:solidFill>
              <a:cs typeface="Times New Roman" pitchFamily="18" charset="0"/>
            </a:endParaRPr>
          </a:p>
        </p:txBody>
      </p:sp>
      <p:sp>
        <p:nvSpPr>
          <p:cNvPr id="11" name="CasellaDiTesto 10"/>
          <p:cNvSpPr txBox="1"/>
          <p:nvPr/>
        </p:nvSpPr>
        <p:spPr>
          <a:xfrm>
            <a:off x="179512" y="4725144"/>
            <a:ext cx="7704856" cy="1661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it-IT" sz="1500" b="1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algn="ctr"/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</a:rPr>
              <a:t>DA</a:t>
            </a:r>
            <a:r>
              <a:rPr lang="it-IT" sz="2400" dirty="0" smtClean="0"/>
              <a:t> depositari delle conoscenze</a:t>
            </a:r>
          </a:p>
          <a:p>
            <a:pPr algn="ctr"/>
            <a:endParaRPr lang="it-IT" sz="1500" dirty="0" smtClean="0"/>
          </a:p>
          <a:p>
            <a:pPr algn="ctr"/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</a:rPr>
              <a:t>A </a:t>
            </a:r>
            <a:r>
              <a:rPr lang="it-IT" sz="2400" dirty="0" smtClean="0"/>
              <a:t> anticipatori delle conoscenze attraverso un dialogo costruttivo con le imprese</a:t>
            </a:r>
            <a:endParaRPr lang="it-IT" sz="2400" dirty="0"/>
          </a:p>
        </p:txBody>
      </p:sp>
      <p:sp>
        <p:nvSpPr>
          <p:cNvPr id="12" name="Freccia in giù 11"/>
          <p:cNvSpPr/>
          <p:nvPr/>
        </p:nvSpPr>
        <p:spPr>
          <a:xfrm>
            <a:off x="4001200" y="3451488"/>
            <a:ext cx="648072" cy="720080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3" name="Text Box 10"/>
          <p:cNvSpPr txBox="1">
            <a:spLocks noChangeArrowheads="1"/>
          </p:cNvSpPr>
          <p:nvPr/>
        </p:nvSpPr>
        <p:spPr bwMode="auto">
          <a:xfrm>
            <a:off x="1475656" y="764704"/>
            <a:ext cx="5688631" cy="634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algn="ctr" eaLnBrk="0" hangingPunct="0">
              <a:lnSpc>
                <a:spcPct val="110000"/>
              </a:lnSpc>
            </a:pPr>
            <a:r>
              <a:rPr lang="it-IT" sz="1600" dirty="0" err="1" smtClean="0">
                <a:cs typeface="Times New Roman" pitchFamily="18" charset="0"/>
              </a:rPr>
              <a:t>FORMAZIONE=VALORE</a:t>
            </a:r>
            <a:endParaRPr lang="it-IT" sz="1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r>
              <a:rPr lang="it-IT" sz="1600" dirty="0" smtClean="0">
                <a:solidFill>
                  <a:srgbClr val="FF0000"/>
                </a:solidFill>
                <a:cs typeface="Times New Roman" pitchFamily="18" charset="0"/>
              </a:rPr>
              <a:t>Dal dire al fare</a:t>
            </a:r>
          </a:p>
        </p:txBody>
      </p:sp>
      <p:graphicFrame>
        <p:nvGraphicFramePr>
          <p:cNvPr id="14" name="Diagramma 13"/>
          <p:cNvGraphicFramePr/>
          <p:nvPr>
            <p:extLst>
              <p:ext uri="{D42A27DB-BD31-4B8C-83A1-F6EECF244321}">
                <p14:modId xmlns:p14="http://schemas.microsoft.com/office/powerpoint/2010/main" xmlns="" val="1488140786"/>
              </p:ext>
            </p:extLst>
          </p:nvPr>
        </p:nvGraphicFramePr>
        <p:xfrm>
          <a:off x="2843808" y="1340768"/>
          <a:ext cx="2880320" cy="18722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5" r:lo="rId6" r:qs="rId7" r:cs="rId8"/>
          </a:graphicData>
        </a:graphic>
      </p:graphicFrame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11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528" y="1700808"/>
            <a:ext cx="8375650" cy="298543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it-IT" sz="2000" b="1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it-IT" sz="2000" dirty="0" smtClean="0">
                <a:cs typeface="Times New Roman" pitchFamily="18" charset="0"/>
              </a:rPr>
              <a:t>Considerare la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Formazione</a:t>
            </a:r>
            <a:r>
              <a:rPr lang="it-IT" sz="2000" dirty="0" smtClean="0">
                <a:cs typeface="Times New Roman" pitchFamily="18" charset="0"/>
              </a:rPr>
              <a:t> un investimento</a:t>
            </a:r>
          </a:p>
          <a:p>
            <a:pPr algn="ctr" eaLnBrk="0" hangingPunct="0">
              <a:lnSpc>
                <a:spcPct val="150000"/>
              </a:lnSpc>
            </a:pPr>
            <a:endParaRPr lang="it-IT" sz="12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it-IT" sz="2000" dirty="0" smtClean="0">
                <a:cs typeface="Times New Roman" pitchFamily="18" charset="0"/>
              </a:rPr>
              <a:t>Quindi </a:t>
            </a: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812360" y="6511306"/>
            <a:ext cx="1085923" cy="3466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tambani\Impostazioni locali\Temporary Internet Files\Content.IE5\K5I8Y6H2\MP900442995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524328" y="116632"/>
            <a:ext cx="1152128" cy="1531698"/>
          </a:xfrm>
          <a:prstGeom prst="rect">
            <a:avLst/>
          </a:prstGeom>
          <a:noFill/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1295636" y="908720"/>
            <a:ext cx="6336704" cy="63400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algn="ctr" eaLnBrk="0" hangingPunct="0">
              <a:lnSpc>
                <a:spcPct val="110000"/>
              </a:lnSpc>
            </a:pPr>
            <a:r>
              <a:rPr lang="it-IT" sz="1600" dirty="0" err="1" smtClean="0">
                <a:cs typeface="Times New Roman" pitchFamily="18" charset="0"/>
              </a:rPr>
              <a:t>FORMAZIONE=VALORE</a:t>
            </a:r>
            <a:endParaRPr lang="it-IT" sz="1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r>
              <a:rPr lang="it-IT" sz="1600" dirty="0" smtClean="0">
                <a:solidFill>
                  <a:srgbClr val="FF0000"/>
                </a:solidFill>
                <a:cs typeface="Times New Roman" pitchFamily="18" charset="0"/>
              </a:rPr>
              <a:t>Dal dire al fare</a:t>
            </a:r>
          </a:p>
        </p:txBody>
      </p:sp>
      <p:sp>
        <p:nvSpPr>
          <p:cNvPr id="13" name="CasellaDiTesto 12"/>
          <p:cNvSpPr txBox="1"/>
          <p:nvPr/>
        </p:nvSpPr>
        <p:spPr>
          <a:xfrm>
            <a:off x="467544" y="5229200"/>
            <a:ext cx="24482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Impresa </a:t>
            </a:r>
            <a:r>
              <a:rPr lang="it-IT" dirty="0" smtClean="0"/>
              <a:t>come contesto motivante</a:t>
            </a:r>
            <a:endParaRPr lang="it-IT" dirty="0"/>
          </a:p>
        </p:txBody>
      </p:sp>
      <p:sp>
        <p:nvSpPr>
          <p:cNvPr id="23" name="CasellaDiTesto 22"/>
          <p:cNvSpPr txBox="1"/>
          <p:nvPr/>
        </p:nvSpPr>
        <p:spPr>
          <a:xfrm>
            <a:off x="3059832" y="5301208"/>
            <a:ext cx="1800200" cy="64807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Apprendimento </a:t>
            </a:r>
            <a:r>
              <a:rPr lang="it-IT" dirty="0" smtClean="0"/>
              <a:t>continuo</a:t>
            </a:r>
            <a:endParaRPr lang="it-IT" dirty="0"/>
          </a:p>
        </p:txBody>
      </p:sp>
      <p:sp>
        <p:nvSpPr>
          <p:cNvPr id="30" name="CasellaDiTesto 29"/>
          <p:cNvSpPr txBox="1"/>
          <p:nvPr/>
        </p:nvSpPr>
        <p:spPr>
          <a:xfrm>
            <a:off x="7092280" y="5229200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Staff </a:t>
            </a:r>
            <a:r>
              <a:rPr lang="it-IT" dirty="0" smtClean="0"/>
              <a:t>per l’innovazione</a:t>
            </a:r>
            <a:endParaRPr lang="it-IT" dirty="0"/>
          </a:p>
        </p:txBody>
      </p:sp>
      <p:sp>
        <p:nvSpPr>
          <p:cNvPr id="15" name="Freccia in giù 14"/>
          <p:cNvSpPr/>
          <p:nvPr/>
        </p:nvSpPr>
        <p:spPr>
          <a:xfrm>
            <a:off x="4139952" y="2924944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1" name="CasellaDiTesto 20"/>
          <p:cNvSpPr txBox="1"/>
          <p:nvPr/>
        </p:nvSpPr>
        <p:spPr>
          <a:xfrm>
            <a:off x="5148064" y="5301208"/>
            <a:ext cx="18002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dirty="0" smtClean="0">
                <a:solidFill>
                  <a:schemeClr val="accent1">
                    <a:lumMod val="75000"/>
                  </a:schemeClr>
                </a:solidFill>
              </a:rPr>
              <a:t>Formalizzare </a:t>
            </a:r>
            <a:r>
              <a:rPr lang="it-IT" dirty="0" smtClean="0"/>
              <a:t>il sapere</a:t>
            </a:r>
            <a:endParaRPr lang="it-IT" dirty="0"/>
          </a:p>
        </p:txBody>
      </p:sp>
      <p:grpSp>
        <p:nvGrpSpPr>
          <p:cNvPr id="17" name="Gruppo 16"/>
          <p:cNvGrpSpPr/>
          <p:nvPr/>
        </p:nvGrpSpPr>
        <p:grpSpPr>
          <a:xfrm>
            <a:off x="3707904" y="1484784"/>
            <a:ext cx="1512168" cy="1368152"/>
            <a:chOff x="3858728" y="409545"/>
            <a:chExt cx="1080120" cy="1080120"/>
          </a:xfrm>
        </p:grpSpPr>
        <p:sp>
          <p:nvSpPr>
            <p:cNvPr id="18" name="Ovale 17"/>
            <p:cNvSpPr/>
            <p:nvPr/>
          </p:nvSpPr>
          <p:spPr>
            <a:xfrm>
              <a:off x="3858728" y="409545"/>
              <a:ext cx="1080120" cy="108012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9" name="Ovale 4"/>
            <p:cNvSpPr/>
            <p:nvPr/>
          </p:nvSpPr>
          <p:spPr>
            <a:xfrm>
              <a:off x="4074752" y="625569"/>
              <a:ext cx="648072" cy="5940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kern="1200" dirty="0" smtClean="0"/>
                <a:t>Imprese</a:t>
              </a:r>
              <a:endParaRPr lang="it-IT" b="1" kern="1200" dirty="0"/>
            </a:p>
          </p:txBody>
        </p:sp>
      </p:grpSp>
      <p:cxnSp>
        <p:nvCxnSpPr>
          <p:cNvPr id="52" name="Connettore 1 51"/>
          <p:cNvCxnSpPr/>
          <p:nvPr/>
        </p:nvCxnSpPr>
        <p:spPr>
          <a:xfrm>
            <a:off x="1691680" y="4869160"/>
            <a:ext cx="6264696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nettore 2 53"/>
          <p:cNvCxnSpPr/>
          <p:nvPr/>
        </p:nvCxnSpPr>
        <p:spPr>
          <a:xfrm>
            <a:off x="1691680" y="48691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5" name="Connettore 2 54"/>
          <p:cNvCxnSpPr/>
          <p:nvPr/>
        </p:nvCxnSpPr>
        <p:spPr>
          <a:xfrm>
            <a:off x="3851920" y="48691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6" name="Connettore 2 55"/>
          <p:cNvCxnSpPr/>
          <p:nvPr/>
        </p:nvCxnSpPr>
        <p:spPr>
          <a:xfrm>
            <a:off x="6156176" y="48691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nettore 2 57"/>
          <p:cNvCxnSpPr/>
          <p:nvPr/>
        </p:nvCxnSpPr>
        <p:spPr>
          <a:xfrm>
            <a:off x="7956376" y="4869160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12</a:t>
            </a:fld>
            <a:endParaRPr lang="it-IT" altLang="en-US"/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476203" y="241011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852970" y="6165304"/>
            <a:ext cx="1353272" cy="43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" name="Picture 2" descr="C:\Documents and Settings\tambani\Impostazioni locali\Temporary Internet Files\Content.IE5\K5I8Y6H2\MP900442995[1]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77263" y="484892"/>
            <a:ext cx="1149249" cy="1527870"/>
          </a:xfrm>
          <a:prstGeom prst="rect">
            <a:avLst/>
          </a:prstGeom>
          <a:noFill/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0" y="2780928"/>
            <a:ext cx="8663682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it-IT" sz="2000" b="1" dirty="0" smtClean="0">
              <a:cs typeface="Times New Roman" pitchFamily="18" charset="0"/>
            </a:endParaRPr>
          </a:p>
          <a:p>
            <a:pPr eaLnBrk="0" hangingPunct="0"/>
            <a:endParaRPr lang="it-IT" sz="2000" dirty="0" smtClean="0">
              <a:cs typeface="Times New Roman" pitchFamily="18" charset="0"/>
            </a:endParaRPr>
          </a:p>
        </p:txBody>
      </p:sp>
      <p:sp>
        <p:nvSpPr>
          <p:cNvPr id="10" name="Text Box 10"/>
          <p:cNvSpPr txBox="1">
            <a:spLocks noChangeArrowheads="1"/>
          </p:cNvSpPr>
          <p:nvPr/>
        </p:nvSpPr>
        <p:spPr bwMode="auto">
          <a:xfrm>
            <a:off x="323528" y="1052736"/>
            <a:ext cx="7975600" cy="972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algn="ctr" eaLnBrk="0" hangingPunct="0">
              <a:lnSpc>
                <a:spcPct val="110000"/>
              </a:lnSpc>
            </a:pPr>
            <a:r>
              <a:rPr lang="it-IT" sz="2600" dirty="0" err="1" smtClean="0">
                <a:cs typeface="Times New Roman" pitchFamily="18" charset="0"/>
              </a:rPr>
              <a:t>FORMAZIONE=VALORE</a:t>
            </a: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r>
              <a:rPr lang="it-IT" sz="2600" dirty="0" smtClean="0">
                <a:solidFill>
                  <a:srgbClr val="FF0000"/>
                </a:solidFill>
                <a:cs typeface="Times New Roman" pitchFamily="18" charset="0"/>
              </a:rPr>
              <a:t>Dal dire al fare</a:t>
            </a:r>
          </a:p>
        </p:txBody>
      </p:sp>
      <p:sp>
        <p:nvSpPr>
          <p:cNvPr id="11" name="CasellaDiTesto 10"/>
          <p:cNvSpPr txBox="1"/>
          <p:nvPr/>
        </p:nvSpPr>
        <p:spPr>
          <a:xfrm>
            <a:off x="1403648" y="4941168"/>
            <a:ext cx="25922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Farsi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parti attive </a:t>
            </a:r>
            <a:r>
              <a:rPr lang="it-IT" sz="2000" dirty="0" smtClean="0"/>
              <a:t>della propria professionalità</a:t>
            </a:r>
            <a:endParaRPr lang="it-IT" sz="2000" dirty="0"/>
          </a:p>
        </p:txBody>
      </p:sp>
      <p:sp>
        <p:nvSpPr>
          <p:cNvPr id="13" name="CasellaDiTesto 12"/>
          <p:cNvSpPr txBox="1"/>
          <p:nvPr/>
        </p:nvSpPr>
        <p:spPr>
          <a:xfrm>
            <a:off x="4572000" y="5013176"/>
            <a:ext cx="2592288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2000" dirty="0" smtClean="0"/>
              <a:t>Sentire la formazione come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</a:rPr>
              <a:t>un’esigenza</a:t>
            </a:r>
            <a:endParaRPr lang="it-IT" sz="2000" dirty="0">
              <a:solidFill>
                <a:schemeClr val="accent1">
                  <a:lumMod val="75000"/>
                </a:schemeClr>
              </a:solidFill>
            </a:endParaRPr>
          </a:p>
        </p:txBody>
      </p:sp>
      <p:grpSp>
        <p:nvGrpSpPr>
          <p:cNvPr id="14" name="Gruppo 13"/>
          <p:cNvGrpSpPr/>
          <p:nvPr/>
        </p:nvGrpSpPr>
        <p:grpSpPr>
          <a:xfrm>
            <a:off x="3491880" y="2060848"/>
            <a:ext cx="1656184" cy="1656184"/>
            <a:chOff x="1253839" y="697577"/>
            <a:chExt cx="1080120" cy="1080120"/>
          </a:xfrm>
        </p:grpSpPr>
        <p:sp>
          <p:nvSpPr>
            <p:cNvPr id="16" name="Ovale 15"/>
            <p:cNvSpPr/>
            <p:nvPr/>
          </p:nvSpPr>
          <p:spPr>
            <a:xfrm>
              <a:off x="1253839" y="697577"/>
              <a:ext cx="1080120" cy="1080120"/>
            </a:xfrm>
            <a:prstGeom prst="ellipse">
              <a:avLst/>
            </a:prstGeom>
          </p:spPr>
          <p:style>
            <a:lnRef idx="2">
              <a:schemeClr val="lt1">
                <a:hueOff val="0"/>
                <a:satOff val="0"/>
                <a:lumOff val="0"/>
                <a:alphaOff val="0"/>
              </a:schemeClr>
            </a:lnRef>
            <a:fillRef idx="1">
              <a:schemeClr val="accent1">
                <a:alpha val="5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1">
                <a:alpha val="50000"/>
                <a:hueOff val="0"/>
                <a:satOff val="0"/>
                <a:lumOff val="0"/>
                <a:alphaOff val="0"/>
              </a:schemeClr>
            </a:effectRef>
            <a:fontRef idx="minor">
              <a:schemeClr val="tx1"/>
            </a:fontRef>
          </p:style>
        </p:sp>
        <p:sp>
          <p:nvSpPr>
            <p:cNvPr id="17" name="Ovale 4"/>
            <p:cNvSpPr/>
            <p:nvPr/>
          </p:nvSpPr>
          <p:spPr>
            <a:xfrm>
              <a:off x="1469863" y="913601"/>
              <a:ext cx="702078" cy="594066"/>
            </a:xfrm>
            <a:prstGeom prst="rect">
              <a:avLst/>
            </a:prstGeom>
          </p:spPr>
          <p:style>
            <a:lnRef idx="0">
              <a:scrgbClr r="0" g="0" b="0"/>
            </a:lnRef>
            <a:fillRef idx="0">
              <a:scrgbClr r="0" g="0" b="0"/>
            </a:fillRef>
            <a:effectRef idx="0">
              <a:scrgbClr r="0" g="0" b="0"/>
            </a:effectRef>
            <a:fontRef idx="minor">
              <a:schemeClr val="tx1"/>
            </a:fontRef>
          </p:style>
          <p:txBody>
            <a:bodyPr spcFirstLastPara="0" vert="horz" wrap="square" lIns="0" tIns="0" rIns="0" bIns="0" numCol="1" spcCol="1270" anchor="ctr" anchorCtr="0">
              <a:noAutofit/>
            </a:bodyPr>
            <a:lstStyle/>
            <a:p>
              <a:pPr lvl="0" algn="ctr" defTabSz="5334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it-IT" b="1" kern="1200" dirty="0" smtClean="0"/>
                <a:t>Lavorator</a:t>
              </a:r>
              <a:r>
                <a:rPr lang="it-IT" kern="1200" dirty="0" smtClean="0"/>
                <a:t>i</a:t>
              </a:r>
              <a:endParaRPr lang="it-IT" kern="1200" dirty="0"/>
            </a:p>
          </p:txBody>
        </p:sp>
      </p:grpSp>
      <p:sp>
        <p:nvSpPr>
          <p:cNvPr id="22" name="Freccia in giù 21"/>
          <p:cNvSpPr/>
          <p:nvPr/>
        </p:nvSpPr>
        <p:spPr>
          <a:xfrm>
            <a:off x="3995936" y="3789040"/>
            <a:ext cx="576064" cy="64807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cxnSp>
        <p:nvCxnSpPr>
          <p:cNvPr id="24" name="Connettore 1 23"/>
          <p:cNvCxnSpPr/>
          <p:nvPr/>
        </p:nvCxnSpPr>
        <p:spPr>
          <a:xfrm>
            <a:off x="2771800" y="4581128"/>
            <a:ext cx="2952328" cy="0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9" name="Connettore 2 28"/>
          <p:cNvCxnSpPr/>
          <p:nvPr/>
        </p:nvCxnSpPr>
        <p:spPr>
          <a:xfrm>
            <a:off x="2771800" y="458112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0" name="Connettore 2 29"/>
          <p:cNvCxnSpPr/>
          <p:nvPr/>
        </p:nvCxnSpPr>
        <p:spPr>
          <a:xfrm>
            <a:off x="5724128" y="4581128"/>
            <a:ext cx="0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13</a:t>
            </a:fld>
            <a:endParaRPr lang="it-IT" altLang="en-US"/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ttangolo 8"/>
          <p:cNvSpPr/>
          <p:nvPr/>
        </p:nvSpPr>
        <p:spPr>
          <a:xfrm>
            <a:off x="1043608" y="1412776"/>
            <a:ext cx="6192688" cy="38164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endParaRPr lang="it-IT" sz="1400" b="1" dirty="0" smtClean="0"/>
          </a:p>
          <a:p>
            <a:pPr algn="ctr"/>
            <a:endParaRPr lang="it-IT" sz="1400" b="1" dirty="0" smtClean="0"/>
          </a:p>
          <a:p>
            <a:pPr algn="ctr"/>
            <a:endParaRPr lang="it-IT" sz="1400" b="1" dirty="0"/>
          </a:p>
          <a:p>
            <a:pPr algn="ctr"/>
            <a:endParaRPr lang="it-IT" sz="1400" b="1" dirty="0" smtClean="0"/>
          </a:p>
          <a:p>
            <a:pPr algn="ctr"/>
            <a:endParaRPr lang="it-IT" sz="1400" b="1" dirty="0" smtClean="0"/>
          </a:p>
          <a:p>
            <a:pPr algn="ctr"/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</a:rPr>
              <a:t>Grazia </a:t>
            </a:r>
            <a:r>
              <a:rPr lang="it-IT" sz="2400" b="1" dirty="0">
                <a:solidFill>
                  <a:schemeClr val="accent1">
                    <a:lumMod val="75000"/>
                  </a:schemeClr>
                </a:solidFill>
              </a:rPr>
              <a:t>Cerini</a:t>
            </a:r>
          </a:p>
          <a:p>
            <a:pPr algn="ctr"/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Direttore Generale</a:t>
            </a:r>
          </a:p>
          <a:p>
            <a:pPr algn="ctr"/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Centro Tessile Cotoniero 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</a:rPr>
              <a:t>Abbigliamento </a:t>
            </a:r>
            <a: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  <a:t>Spa</a:t>
            </a:r>
            <a:br>
              <a:rPr lang="it-IT" sz="2000" b="1" dirty="0">
                <a:solidFill>
                  <a:schemeClr val="accent1">
                    <a:lumMod val="75000"/>
                  </a:schemeClr>
                </a:solidFill>
              </a:rPr>
            </a:br>
            <a:r>
              <a:rPr lang="it-IT" sz="1400" b="1" dirty="0"/>
              <a:t/>
            </a:r>
            <a:br>
              <a:rPr lang="it-IT" sz="1400" b="1" dirty="0"/>
            </a:br>
            <a:r>
              <a:rPr lang="it-IT" sz="1400" b="1" dirty="0"/>
              <a:t> </a:t>
            </a:r>
            <a:br>
              <a:rPr lang="it-IT" sz="1400" b="1" dirty="0"/>
            </a:br>
            <a:r>
              <a:rPr lang="it-IT" sz="1600" b="1" dirty="0" smtClean="0"/>
              <a:t>Piazza Sant’Anna, 2</a:t>
            </a:r>
            <a:br>
              <a:rPr lang="it-IT" sz="1600" b="1" dirty="0" smtClean="0"/>
            </a:br>
            <a:r>
              <a:rPr lang="it-IT" sz="1600" b="1" dirty="0" smtClean="0"/>
              <a:t>21052 Busto Arsizio (VA)</a:t>
            </a:r>
          </a:p>
          <a:p>
            <a:pPr algn="ctr"/>
            <a:r>
              <a:rPr lang="it-IT" sz="1600" b="1" dirty="0" smtClean="0">
                <a:hlinkClick r:id="rId4"/>
              </a:rPr>
              <a:t>info@centrocot.it</a:t>
            </a:r>
            <a:endParaRPr lang="it-IT" sz="1600" b="1" dirty="0" smtClean="0"/>
          </a:p>
          <a:p>
            <a:pPr algn="ctr"/>
            <a:r>
              <a:rPr lang="it-IT" sz="1600" b="1" dirty="0" smtClean="0"/>
              <a:t>Tel. 0331696711 Fax 0331680056</a:t>
            </a:r>
          </a:p>
          <a:p>
            <a:pPr algn="ctr"/>
            <a:r>
              <a:rPr lang="it-IT" sz="1600" b="1" dirty="0" smtClean="0">
                <a:hlinkClick r:id="rId5"/>
              </a:rPr>
              <a:t>www.centrocot.it</a:t>
            </a:r>
            <a:endParaRPr lang="it-IT" sz="1400" b="1" dirty="0"/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2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84175" y="748062"/>
            <a:ext cx="8375650" cy="533992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2600" dirty="0" smtClean="0">
                <a:cs typeface="Times New Roman" pitchFamily="18" charset="0"/>
              </a:rPr>
              <a:t>Fare innovazione: di </a:t>
            </a:r>
            <a:r>
              <a:rPr lang="it-IT" sz="2600" b="1" dirty="0" smtClean="0">
                <a:solidFill>
                  <a:srgbClr val="FF0000"/>
                </a:solidFill>
                <a:cs typeface="Times New Roman" pitchFamily="18" charset="0"/>
              </a:rPr>
              <a:t>COSA</a:t>
            </a:r>
            <a:r>
              <a:rPr lang="it-IT" sz="2600" dirty="0" smtClean="0">
                <a:cs typeface="Times New Roman" pitchFamily="18" charset="0"/>
              </a:rPr>
              <a:t> abbiamo bisogno</a:t>
            </a:r>
          </a:p>
          <a:p>
            <a:pPr eaLnBrk="0" hangingPunct="0">
              <a:lnSpc>
                <a:spcPct val="110000"/>
              </a:lnSpc>
            </a:pPr>
            <a:endParaRPr lang="it-IT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dirty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b="1" dirty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b="1" dirty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it-IT" sz="2000" b="1" dirty="0" smtClean="0">
                <a:cs typeface="Times New Roman" pitchFamily="18" charset="0"/>
              </a:rPr>
              <a:t>				</a:t>
            </a:r>
          </a:p>
          <a:p>
            <a:pPr eaLnBrk="0" hangingPunct="0">
              <a:lnSpc>
                <a:spcPct val="110000"/>
              </a:lnSpc>
            </a:pPr>
            <a:r>
              <a:rPr lang="it-IT" sz="2000" b="1" dirty="0" smtClean="0">
                <a:cs typeface="Times New Roman" pitchFamily="18" charset="0"/>
              </a:rPr>
              <a:t>					</a:t>
            </a:r>
          </a:p>
          <a:p>
            <a:pPr eaLnBrk="0" hangingPunct="0">
              <a:lnSpc>
                <a:spcPct val="110000"/>
              </a:lnSpc>
            </a:pPr>
            <a:endParaRPr lang="it-IT" sz="2000" b="1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251520" y="18864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60232" y="6093296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4" name="Ovale 13"/>
          <p:cNvSpPr/>
          <p:nvPr/>
        </p:nvSpPr>
        <p:spPr>
          <a:xfrm>
            <a:off x="2555776" y="1988840"/>
            <a:ext cx="2376264" cy="2240843"/>
          </a:xfrm>
          <a:prstGeom prst="ellipse">
            <a:avLst/>
          </a:prstGeom>
          <a:solidFill>
            <a:schemeClr val="bg1"/>
          </a:solidFill>
          <a:ln w="12700">
            <a:solidFill>
              <a:srgbClr val="FF0000"/>
            </a:solidFill>
            <a:prstDash val="sysDot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it-IT" dirty="0" smtClean="0">
                <a:solidFill>
                  <a:schemeClr val="tx1"/>
                </a:solidFill>
              </a:rPr>
              <a:t>Senza risorse umane con </a:t>
            </a: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</a:rPr>
              <a:t>COMPETENZE </a:t>
            </a:r>
            <a:r>
              <a:rPr lang="it-IT" dirty="0" smtClean="0">
                <a:solidFill>
                  <a:schemeClr val="tx1"/>
                </a:solidFill>
              </a:rPr>
              <a:t>adeguate non si raggiungono risultati innovativi </a:t>
            </a:r>
            <a:endParaRPr lang="it-IT" dirty="0">
              <a:solidFill>
                <a:schemeClr val="tx1"/>
              </a:solidFill>
            </a:endParaRPr>
          </a:p>
        </p:txBody>
      </p:sp>
      <p:sp>
        <p:nvSpPr>
          <p:cNvPr id="26" name="Parentesi graffa aperta 25"/>
          <p:cNvSpPr/>
          <p:nvPr/>
        </p:nvSpPr>
        <p:spPr>
          <a:xfrm rot="16200000">
            <a:off x="3164769" y="1955911"/>
            <a:ext cx="360040" cy="5610474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27" name="Text Box 5"/>
          <p:cNvSpPr txBox="1">
            <a:spLocks noChangeArrowheads="1"/>
          </p:cNvSpPr>
          <p:nvPr/>
        </p:nvSpPr>
        <p:spPr bwMode="auto">
          <a:xfrm>
            <a:off x="755577" y="4951592"/>
            <a:ext cx="5695200" cy="158197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dirty="0" smtClean="0">
                <a:cs typeface="Times New Roman" pitchFamily="18" charset="0"/>
              </a:rPr>
              <a:t>E’ un </a:t>
            </a:r>
            <a:r>
              <a:rPr lang="it-IT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PROCESSO</a:t>
            </a:r>
            <a:r>
              <a:rPr lang="it-IT" dirty="0" smtClean="0">
                <a:cs typeface="Times New Roman" pitchFamily="18" charset="0"/>
              </a:rPr>
              <a:t> complesso e incerto</a:t>
            </a:r>
          </a:p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Forte investimento in RISORSE</a:t>
            </a:r>
          </a:p>
          <a:p>
            <a:pPr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Economiche</a:t>
            </a:r>
          </a:p>
          <a:p>
            <a:pPr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Strumentali</a:t>
            </a:r>
          </a:p>
          <a:p>
            <a:pPr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Umane</a:t>
            </a:r>
          </a:p>
          <a:p>
            <a:pPr eaLnBrk="0" hangingPunct="0">
              <a:lnSpc>
                <a:spcPct val="110000"/>
              </a:lnSpc>
            </a:pPr>
            <a:r>
              <a:rPr lang="it-IT" sz="1400" b="1" dirty="0" smtClean="0">
                <a:solidFill>
                  <a:srgbClr val="FF0000"/>
                </a:solidFill>
                <a:cs typeface="Times New Roman" pitchFamily="18" charset="0"/>
              </a:rPr>
              <a:t>E’ UN  MODO DI FARE IMPRESA</a:t>
            </a:r>
          </a:p>
        </p:txBody>
      </p:sp>
      <p:sp>
        <p:nvSpPr>
          <p:cNvPr id="18" name="Text Box 5"/>
          <p:cNvSpPr txBox="1">
            <a:spLocks noChangeArrowheads="1"/>
          </p:cNvSpPr>
          <p:nvPr/>
        </p:nvSpPr>
        <p:spPr bwMode="auto">
          <a:xfrm>
            <a:off x="6444208" y="1772816"/>
            <a:ext cx="2175020" cy="2766911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SOLUZIONE INNOVATIVA</a:t>
            </a:r>
          </a:p>
          <a:p>
            <a:pPr marL="171450" indent="-171450"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Rispondere a esigenze reali</a:t>
            </a:r>
          </a:p>
          <a:p>
            <a:pPr marL="171450" indent="-171450"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Essere realizzabile e commercializzabile</a:t>
            </a:r>
          </a:p>
          <a:p>
            <a:pPr marL="171450" indent="-171450" eaLnBrk="0" hangingPunct="0">
              <a:lnSpc>
                <a:spcPct val="110000"/>
              </a:lnSpc>
              <a:buFont typeface="Arial" pitchFamily="34" charset="0"/>
              <a:buChar char="•"/>
            </a:pPr>
            <a:r>
              <a:rPr lang="it-IT" sz="1400" dirty="0" smtClean="0">
                <a:cs typeface="Times New Roman" pitchFamily="18" charset="0"/>
              </a:rPr>
              <a:t>Costituire un </a:t>
            </a:r>
            <a:r>
              <a:rPr lang="it-IT" sz="1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VANTAGGIO COMPETITIVO </a:t>
            </a:r>
            <a:r>
              <a:rPr lang="it-IT" sz="1400" dirty="0" smtClean="0">
                <a:cs typeface="Times New Roman" pitchFamily="18" charset="0"/>
              </a:rPr>
              <a:t>per l’impresa</a:t>
            </a:r>
          </a:p>
          <a:p>
            <a:pPr eaLnBrk="0" hangingPunct="0">
              <a:lnSpc>
                <a:spcPct val="110000"/>
              </a:lnSpc>
            </a:pPr>
            <a:endParaRPr lang="it-IT" sz="1000" dirty="0" smtClean="0">
              <a:cs typeface="Times New Roman" pitchFamily="18" charset="0"/>
            </a:endParaRPr>
          </a:p>
        </p:txBody>
      </p:sp>
      <p:sp>
        <p:nvSpPr>
          <p:cNvPr id="19" name="Text Box 5"/>
          <p:cNvSpPr txBox="1">
            <a:spLocks noChangeArrowheads="1"/>
          </p:cNvSpPr>
          <p:nvPr/>
        </p:nvSpPr>
        <p:spPr bwMode="auto">
          <a:xfrm>
            <a:off x="1547664" y="2852936"/>
            <a:ext cx="824781" cy="769441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b="1" dirty="0" smtClean="0">
                <a:cs typeface="Times New Roman" pitchFamily="18" charset="0"/>
              </a:rPr>
              <a:t>IDEE</a:t>
            </a:r>
          </a:p>
          <a:p>
            <a:pPr marL="228600" indent="-228600" eaLnBrk="0" hangingPunct="0">
              <a:lnSpc>
                <a:spcPct val="110000"/>
              </a:lnSpc>
              <a:buAutoNum type="arabicPlain" startAt="3"/>
            </a:pPr>
            <a:endParaRPr lang="it-IT" sz="12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1000" dirty="0" smtClean="0">
              <a:cs typeface="Times New Roman" pitchFamily="18" charset="0"/>
            </a:endParaRPr>
          </a:p>
        </p:txBody>
      </p:sp>
      <p:sp>
        <p:nvSpPr>
          <p:cNvPr id="15" name="Callout con freccia a destra 14"/>
          <p:cNvSpPr/>
          <p:nvPr/>
        </p:nvSpPr>
        <p:spPr>
          <a:xfrm>
            <a:off x="395536" y="2636912"/>
            <a:ext cx="936104" cy="936104"/>
          </a:xfrm>
          <a:prstGeom prst="rightArrowCallout">
            <a:avLst/>
          </a:prstGeom>
          <a:solidFill>
            <a:schemeClr val="bg1"/>
          </a:solidFill>
          <a:ln w="12700"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12" name="Immagine 11" descr="6235986-prodotto-di-ricerca-e-sviluppo-nel-setto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6296" y="188640"/>
            <a:ext cx="1600200" cy="10382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1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3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179512" y="1988840"/>
            <a:ext cx="8820472" cy="412420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50000"/>
              </a:lnSpc>
            </a:pPr>
            <a:r>
              <a:rPr lang="it-IT" sz="2000" dirty="0" smtClean="0">
                <a:cs typeface="Times New Roman" pitchFamily="18" charset="0"/>
              </a:rPr>
              <a:t>Di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persone</a:t>
            </a:r>
            <a:r>
              <a:rPr lang="it-IT" sz="2000" dirty="0" smtClean="0">
                <a:cs typeface="Times New Roman" pitchFamily="18" charset="0"/>
              </a:rPr>
              <a:t> in grado di </a:t>
            </a:r>
          </a:p>
          <a:p>
            <a:pPr algn="ctr" eaLnBrk="0" hangingPunct="0">
              <a:lnSpc>
                <a:spcPct val="150000"/>
              </a:lnSpc>
            </a:pPr>
            <a:endParaRPr lang="it-IT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it-IT" sz="24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CONIUGARE </a:t>
            </a:r>
          </a:p>
          <a:p>
            <a:pPr algn="ctr" eaLnBrk="0" hangingPunct="0">
              <a:lnSpc>
                <a:spcPct val="150000"/>
              </a:lnSpc>
            </a:pPr>
            <a:endParaRPr lang="it-IT" b="1" dirty="0" smtClean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2000" dirty="0" smtClean="0">
                <a:cs typeface="Times New Roman" pitchFamily="18" charset="0"/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competenze</a:t>
            </a:r>
            <a:r>
              <a:rPr lang="it-IT" sz="2000" dirty="0" smtClean="0">
                <a:cs typeface="Times New Roman" pitchFamily="18" charset="0"/>
              </a:rPr>
              <a:t> tecnico-specialistiche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sempre più complesse e cross- settoriali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  <a:endParaRPr lang="it-IT" sz="2000" dirty="0" smtClean="0">
              <a:cs typeface="Times New Roman" pitchFamily="18" charset="0"/>
            </a:endParaRPr>
          </a:p>
          <a:p>
            <a:pPr algn="just" eaLnBrk="0" hangingPunct="0">
              <a:lnSpc>
                <a:spcPct val="150000"/>
              </a:lnSpc>
              <a:buFont typeface="Arial" pitchFamily="34" charset="0"/>
              <a:buChar char="•"/>
            </a:pPr>
            <a:r>
              <a:rPr lang="it-IT" sz="2000" dirty="0" smtClean="0">
                <a:cs typeface="Times New Roman" pitchFamily="18" charset="0"/>
              </a:rPr>
              <a:t> 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competenze</a:t>
            </a:r>
            <a:r>
              <a:rPr lang="it-IT" sz="2000" dirty="0" smtClean="0">
                <a:cs typeface="Times New Roman" pitchFamily="18" charset="0"/>
              </a:rPr>
              <a:t>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manageriali-comportamentali</a:t>
            </a:r>
            <a:r>
              <a:rPr lang="it-IT" sz="2000" dirty="0" smtClean="0">
                <a:cs typeface="Times New Roman" pitchFamily="18" charset="0"/>
              </a:rPr>
              <a:t> necessarie per la gestione dei processi </a:t>
            </a:r>
          </a:p>
          <a:p>
            <a:pPr algn="just" eaLnBrk="0" hangingPunct="0">
              <a:lnSpc>
                <a:spcPct val="110000"/>
              </a:lnSpc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 smtClean="0">
                <a:solidFill>
                  <a:srgbClr val="669ACC"/>
                </a:solidFill>
              </a:rPr>
              <a:t>Progetto Intraprendere:4 finestre sul mondo del lavoro per i giovani</a:t>
            </a:r>
            <a:endParaRPr lang="it-IT" sz="1400" b="1" dirty="0">
              <a:solidFill>
                <a:srgbClr val="669ACC"/>
              </a:solidFill>
            </a:endParaRP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15"/>
          <p:cNvSpPr>
            <a:spLocks noChangeArrowheads="1"/>
          </p:cNvSpPr>
          <p:nvPr/>
        </p:nvSpPr>
        <p:spPr bwMode="auto">
          <a:xfrm>
            <a:off x="179512" y="1196752"/>
            <a:ext cx="8964488" cy="864096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600" dirty="0">
                <a:cs typeface="Times New Roman" pitchFamily="18" charset="0"/>
              </a:rPr>
              <a:t>Fare innovazione : </a:t>
            </a:r>
            <a:r>
              <a:rPr lang="it-IT" sz="2600" dirty="0" smtClean="0">
                <a:cs typeface="Times New Roman" pitchFamily="18" charset="0"/>
              </a:rPr>
              <a:t>di </a:t>
            </a:r>
            <a:r>
              <a:rPr lang="it-IT" sz="2600" b="1" dirty="0" smtClean="0">
                <a:solidFill>
                  <a:srgbClr val="FF0000"/>
                </a:solidFill>
                <a:cs typeface="Times New Roman" pitchFamily="18" charset="0"/>
              </a:rPr>
              <a:t>CHI</a:t>
            </a:r>
            <a:r>
              <a:rPr lang="it-IT" sz="2600" dirty="0" smtClean="0">
                <a:cs typeface="Times New Roman" pitchFamily="18" charset="0"/>
              </a:rPr>
              <a:t> abbiamo bisogno nel settore TAM</a:t>
            </a:r>
            <a:endParaRPr lang="it-IT" sz="2600" dirty="0">
              <a:cs typeface="Times New Roman" pitchFamily="18" charset="0"/>
            </a:endParaRPr>
          </a:p>
        </p:txBody>
      </p:sp>
      <p:pic>
        <p:nvPicPr>
          <p:cNvPr id="10" name="Immagine 9" descr="6235986-prodotto-di-ricerca-e-sviluppo-nel-settore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236296" y="188640"/>
            <a:ext cx="1600200" cy="1038225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4</a:t>
            </a:fld>
            <a:endParaRPr lang="it-IT" altLang="en-US"/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95536" y="260648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236296" y="5949280"/>
            <a:ext cx="1439811" cy="4596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9" name="Rettangolo 18"/>
          <p:cNvSpPr/>
          <p:nvPr/>
        </p:nvSpPr>
        <p:spPr>
          <a:xfrm>
            <a:off x="4283968" y="1101158"/>
            <a:ext cx="3888432" cy="310919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endParaRPr lang="it-IT" sz="1400" dirty="0" smtClean="0">
              <a:solidFill>
                <a:srgbClr val="FF0000"/>
              </a:solidFill>
              <a:cs typeface="Times New Roman" pitchFamily="18" charset="0"/>
            </a:endParaRPr>
          </a:p>
        </p:txBody>
      </p:sp>
      <p:sp>
        <p:nvSpPr>
          <p:cNvPr id="21" name="Rectangle 15"/>
          <p:cNvSpPr>
            <a:spLocks noChangeArrowheads="1"/>
          </p:cNvSpPr>
          <p:nvPr/>
        </p:nvSpPr>
        <p:spPr bwMode="auto">
          <a:xfrm>
            <a:off x="251520" y="1124744"/>
            <a:ext cx="8280920" cy="4113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400" dirty="0">
                <a:cs typeface="Times New Roman" pitchFamily="18" charset="0"/>
              </a:rPr>
              <a:t>Fare innovazione : </a:t>
            </a:r>
            <a:r>
              <a:rPr lang="it-IT" sz="2400" dirty="0" smtClean="0">
                <a:cs typeface="Times New Roman" pitchFamily="18" charset="0"/>
              </a:rPr>
              <a:t>le </a:t>
            </a:r>
            <a:r>
              <a:rPr lang="it-IT" sz="2400" dirty="0" smtClean="0">
                <a:solidFill>
                  <a:srgbClr val="FF0000"/>
                </a:solidFill>
                <a:cs typeface="Times New Roman" pitchFamily="18" charset="0"/>
              </a:rPr>
              <a:t>COMPETENZE </a:t>
            </a:r>
            <a:r>
              <a:rPr lang="it-IT" sz="2400" dirty="0" smtClean="0">
                <a:cs typeface="Times New Roman" pitchFamily="18" charset="0"/>
              </a:rPr>
              <a:t>da mettere in campo</a:t>
            </a:r>
            <a:endParaRPr lang="it-IT" sz="2400" dirty="0">
              <a:cs typeface="Times New Roman" pitchFamily="18" charset="0"/>
            </a:endParaRPr>
          </a:p>
        </p:txBody>
      </p:sp>
      <p:pic>
        <p:nvPicPr>
          <p:cNvPr id="9" name="Immagine 8" descr="foto_mario_monti_discorso_tag_cloud_sena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020272" y="0"/>
            <a:ext cx="1940436" cy="1214744"/>
          </a:xfrm>
          <a:prstGeom prst="rect">
            <a:avLst/>
          </a:prstGeom>
        </p:spPr>
      </p:pic>
      <p:sp>
        <p:nvSpPr>
          <p:cNvPr id="10" name="Text Box 5"/>
          <p:cNvSpPr txBox="1">
            <a:spLocks noChangeArrowheads="1"/>
          </p:cNvSpPr>
          <p:nvPr/>
        </p:nvSpPr>
        <p:spPr bwMode="auto">
          <a:xfrm>
            <a:off x="395536" y="1700808"/>
            <a:ext cx="3744416" cy="92031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b="1" dirty="0" smtClean="0">
                <a:cs typeface="Times New Roman" pitchFamily="18" charset="0"/>
              </a:rPr>
              <a:t>Competenze per la generazione dell’idea di prodotto </a:t>
            </a:r>
          </a:p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(input del mercato)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467544" y="3645024"/>
            <a:ext cx="3384376" cy="1243417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b="1" dirty="0" smtClean="0">
                <a:cs typeface="Times New Roman" pitchFamily="18" charset="0"/>
              </a:rPr>
              <a:t>Competenze di pianificazione e ingegnerizzazione del prodotto</a:t>
            </a:r>
          </a:p>
          <a:p>
            <a:pPr eaLnBrk="0" hangingPunct="0">
              <a:lnSpc>
                <a:spcPct val="110000"/>
              </a:lnSpc>
            </a:pPr>
            <a:endParaRPr lang="it-IT" sz="1400" dirty="0" smtClean="0">
              <a:cs typeface="Times New Roman" pitchFamily="18" charset="0"/>
            </a:endParaRP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467544" y="5085184"/>
            <a:ext cx="3024336" cy="98283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b="1" dirty="0" smtClean="0">
                <a:cs typeface="Times New Roman" pitchFamily="18" charset="0"/>
              </a:rPr>
              <a:t>Competenze di gestione e tenuta sotto controllo del processo di innovazione </a:t>
            </a:r>
            <a:endParaRPr lang="it-IT" sz="1400" dirty="0" smtClean="0">
              <a:cs typeface="Times New Roman" pitchFamily="1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4716016" y="1700808"/>
            <a:ext cx="3744416" cy="1732847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Conoscenza del mercato, dei materiali esistenti, innovativi e di altri settori, applicazioni e metodologie per la creazione di idee e risoluzione di problemi, conoscenze approfondite delle tecnologie industriali del settore, requisiti e standard dei nuovi mercati di sbocco, proprietà </a:t>
            </a:r>
            <a:r>
              <a:rPr lang="it-IT" sz="1400" dirty="0" err="1" smtClean="0">
                <a:cs typeface="Times New Roman" pitchFamily="18" charset="0"/>
              </a:rPr>
              <a:t>intellettuale…</a:t>
            </a:r>
            <a:endParaRPr lang="it-IT" sz="1400" dirty="0" smtClean="0">
              <a:cs typeface="Times New Roman" pitchFamily="18" charset="0"/>
            </a:endParaRPr>
          </a:p>
        </p:txBody>
      </p:sp>
      <p:sp>
        <p:nvSpPr>
          <p:cNvPr id="14" name="Text Box 5"/>
          <p:cNvSpPr txBox="1">
            <a:spLocks noChangeArrowheads="1"/>
          </p:cNvSpPr>
          <p:nvPr/>
        </p:nvSpPr>
        <p:spPr bwMode="auto">
          <a:xfrm>
            <a:off x="4716016" y="3645024"/>
            <a:ext cx="3744416" cy="149585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Essere in grado di progettare, individuare le tecniche da utilizzare, identificare i costi, valutare i mercati di sbocco, validare le tecnologie e monitorare che le caratteristiche del prodotto siano quelle </a:t>
            </a:r>
            <a:r>
              <a:rPr lang="it-IT" sz="1400" dirty="0" err="1" smtClean="0">
                <a:cs typeface="Times New Roman" pitchFamily="18" charset="0"/>
              </a:rPr>
              <a:t>attese…</a:t>
            </a:r>
            <a:endParaRPr lang="it-IT" sz="14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1400" dirty="0" smtClean="0">
              <a:cs typeface="Times New Roman" pitchFamily="18" charset="0"/>
            </a:endParaRPr>
          </a:p>
        </p:txBody>
      </p:sp>
      <p:sp>
        <p:nvSpPr>
          <p:cNvPr id="15" name="Text Box 5"/>
          <p:cNvSpPr txBox="1">
            <a:spLocks noChangeArrowheads="1"/>
          </p:cNvSpPr>
          <p:nvPr/>
        </p:nvSpPr>
        <p:spPr bwMode="auto">
          <a:xfrm>
            <a:off x="4716016" y="5301208"/>
            <a:ext cx="3744416" cy="566309"/>
          </a:xfrm>
          <a:prstGeom prst="rect">
            <a:avLst/>
          </a:prstGeom>
          <a:noFill/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Applicazione di metodi e strumenti di project management e </a:t>
            </a:r>
            <a:r>
              <a:rPr lang="it-IT" sz="1400" dirty="0" err="1" smtClean="0">
                <a:cs typeface="Times New Roman" pitchFamily="18" charset="0"/>
              </a:rPr>
              <a:t>risk</a:t>
            </a:r>
            <a:r>
              <a:rPr lang="it-IT" sz="1400" dirty="0" smtClean="0">
                <a:cs typeface="Times New Roman" pitchFamily="18" charset="0"/>
              </a:rPr>
              <a:t> management</a:t>
            </a:r>
          </a:p>
        </p:txBody>
      </p:sp>
      <p:sp>
        <p:nvSpPr>
          <p:cNvPr id="16" name="Freccia a destra 15"/>
          <p:cNvSpPr/>
          <p:nvPr/>
        </p:nvSpPr>
        <p:spPr>
          <a:xfrm>
            <a:off x="4139952" y="1772816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a destra 16"/>
          <p:cNvSpPr/>
          <p:nvPr/>
        </p:nvSpPr>
        <p:spPr>
          <a:xfrm>
            <a:off x="4067944" y="3717032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Freccia a destra 17"/>
          <p:cNvSpPr/>
          <p:nvPr/>
        </p:nvSpPr>
        <p:spPr>
          <a:xfrm>
            <a:off x="4067944" y="5229200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  <p:extLst>
      <p:ext uri="{BB962C8B-B14F-4D97-AF65-F5344CB8AC3E}">
        <p14:creationId xmlns:p14="http://schemas.microsoft.com/office/powerpoint/2010/main" xmlns="" val="2866563957"/>
      </p:ext>
    </p:extLst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5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27406" y="2920564"/>
            <a:ext cx="3816424" cy="1581972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dirty="0" smtClean="0">
                <a:cs typeface="Times New Roman" pitchFamily="18" charset="0"/>
              </a:rPr>
              <a:t>L'innovazione è un </a:t>
            </a:r>
            <a:r>
              <a:rPr lang="it-IT" b="1" dirty="0" smtClean="0">
                <a:cs typeface="Times New Roman" pitchFamily="18" charset="0"/>
              </a:rPr>
              <a:t>prodotto "collettivo</a:t>
            </a:r>
            <a:r>
              <a:rPr lang="it-IT" dirty="0" smtClean="0">
                <a:cs typeface="Times New Roman" pitchFamily="18" charset="0"/>
              </a:rPr>
              <a:t>“ </a:t>
            </a:r>
          </a:p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(confronti fra gruppi, anche polifunzionali, talvolta non solo interni all'</a:t>
            </a:r>
            <a:r>
              <a:rPr lang="it-IT" sz="1400" dirty="0" err="1" smtClean="0">
                <a:cs typeface="Times New Roman" pitchFamily="18" charset="0"/>
              </a:rPr>
              <a:t>azienda:cliente-fornitore</a:t>
            </a:r>
            <a:r>
              <a:rPr lang="it-IT" sz="1400" dirty="0" smtClean="0">
                <a:cs typeface="Times New Roman" pitchFamily="18" charset="0"/>
              </a:rPr>
              <a:t>, università, enti di ricerca)</a:t>
            </a:r>
          </a:p>
          <a:p>
            <a:pPr eaLnBrk="0" hangingPunct="0">
              <a:lnSpc>
                <a:spcPct val="110000"/>
              </a:lnSpc>
            </a:pPr>
            <a:endParaRPr lang="it-IT" sz="1000" dirty="0" smtClean="0">
              <a:cs typeface="Times New Roman" pitchFamily="18" charset="0"/>
            </a:endParaRPr>
          </a:p>
        </p:txBody>
      </p:sp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650875" y="1387475"/>
            <a:ext cx="7975600" cy="369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91" tIns="45714" rIns="91429" bIns="45714">
            <a:spAutoFit/>
          </a:bodyPr>
          <a:lstStyle/>
          <a:p>
            <a:pPr>
              <a:spcBef>
                <a:spcPct val="50000"/>
              </a:spcBef>
            </a:pPr>
            <a:endParaRPr lang="it-IT">
              <a:latin typeface="Comic Sans MS" pitchFamily="66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95536" y="260648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5"/>
          <p:cNvSpPr txBox="1">
            <a:spLocks noChangeArrowheads="1"/>
          </p:cNvSpPr>
          <p:nvPr/>
        </p:nvSpPr>
        <p:spPr bwMode="auto">
          <a:xfrm>
            <a:off x="442864" y="1412776"/>
            <a:ext cx="3816424" cy="117570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dirty="0" smtClean="0">
                <a:cs typeface="Times New Roman" pitchFamily="18" charset="0"/>
              </a:rPr>
              <a:t>L'innovazione è un </a:t>
            </a:r>
            <a:r>
              <a:rPr lang="it-IT" b="1" dirty="0" smtClean="0">
                <a:cs typeface="Times New Roman" pitchFamily="18" charset="0"/>
              </a:rPr>
              <a:t>processo conoscitivo inizialmente astratto </a:t>
            </a:r>
            <a:r>
              <a:rPr lang="it-IT" sz="1400" dirty="0" smtClean="0">
                <a:cs typeface="Times New Roman" pitchFamily="18" charset="0"/>
              </a:rPr>
              <a:t>(temi molto complessi, problemi da analizzare; i risultati sono incerti)</a:t>
            </a:r>
          </a:p>
        </p:txBody>
      </p:sp>
      <p:sp>
        <p:nvSpPr>
          <p:cNvPr id="10" name="Rettangolo 9"/>
          <p:cNvSpPr/>
          <p:nvPr/>
        </p:nvSpPr>
        <p:spPr>
          <a:xfrm>
            <a:off x="5022758" y="1412776"/>
            <a:ext cx="3888432" cy="1446550"/>
          </a:xfrm>
          <a:prstGeom prst="rect">
            <a:avLst/>
          </a:prstGeom>
          <a:ln>
            <a:solidFill>
              <a:schemeClr val="bg1"/>
            </a:solidFill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600" dirty="0" smtClean="0">
                <a:cs typeface="Times New Roman" pitchFamily="18" charset="0"/>
              </a:rPr>
              <a:t>ricerca delle informazioni, </a:t>
            </a:r>
            <a:r>
              <a:rPr lang="it-IT" sz="1600" dirty="0" err="1" smtClean="0">
                <a:cs typeface="Times New Roman" pitchFamily="18" charset="0"/>
              </a:rPr>
              <a:t>problem</a:t>
            </a:r>
            <a:r>
              <a:rPr lang="it-IT" sz="1600" dirty="0" smtClean="0">
                <a:cs typeface="Times New Roman" pitchFamily="18" charset="0"/>
              </a:rPr>
              <a:t> </a:t>
            </a:r>
            <a:r>
              <a:rPr lang="it-IT" sz="1600" dirty="0" err="1" smtClean="0">
                <a:cs typeface="Times New Roman" pitchFamily="18" charset="0"/>
              </a:rPr>
              <a:t>solving</a:t>
            </a:r>
            <a:r>
              <a:rPr lang="it-IT" sz="1600" dirty="0" smtClean="0">
                <a:cs typeface="Times New Roman" pitchFamily="18" charset="0"/>
              </a:rPr>
              <a:t>, flessibilità, pensiero analitico e concettuale, orientamento al cliente, assunzione del rischio, orientamento al risultato </a:t>
            </a:r>
          </a:p>
        </p:txBody>
      </p:sp>
      <p:sp>
        <p:nvSpPr>
          <p:cNvPr id="11" name="Text Box 5"/>
          <p:cNvSpPr txBox="1">
            <a:spLocks noChangeArrowheads="1"/>
          </p:cNvSpPr>
          <p:nvPr/>
        </p:nvSpPr>
        <p:spPr bwMode="auto">
          <a:xfrm>
            <a:off x="395536" y="4797152"/>
            <a:ext cx="4073971" cy="1462003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dirty="0" smtClean="0">
                <a:cs typeface="Times New Roman" pitchFamily="18" charset="0"/>
              </a:rPr>
              <a:t>L'innovazione presuppone </a:t>
            </a:r>
            <a:r>
              <a:rPr lang="it-IT" b="1" dirty="0" smtClean="0">
                <a:cs typeface="Times New Roman" pitchFamily="18" charset="0"/>
              </a:rPr>
              <a:t>una visione trasversale</a:t>
            </a:r>
            <a:r>
              <a:rPr lang="it-IT" dirty="0" smtClean="0">
                <a:cs typeface="Times New Roman" pitchFamily="18" charset="0"/>
              </a:rPr>
              <a:t> e la capacità di creare connessioni </a:t>
            </a:r>
          </a:p>
          <a:p>
            <a:pPr eaLnBrk="0" hangingPunct="0">
              <a:lnSpc>
                <a:spcPct val="110000"/>
              </a:lnSpc>
            </a:pPr>
            <a:r>
              <a:rPr lang="it-IT" sz="1400" dirty="0" smtClean="0">
                <a:cs typeface="Times New Roman" pitchFamily="18" charset="0"/>
              </a:rPr>
              <a:t>(approfondendo settori anche diversi da quello di appartenenza).</a:t>
            </a:r>
          </a:p>
        </p:txBody>
      </p:sp>
      <p:sp>
        <p:nvSpPr>
          <p:cNvPr id="12" name="Text Box 5"/>
          <p:cNvSpPr txBox="1">
            <a:spLocks noChangeArrowheads="1"/>
          </p:cNvSpPr>
          <p:nvPr/>
        </p:nvSpPr>
        <p:spPr bwMode="auto">
          <a:xfrm>
            <a:off x="5004048" y="2996952"/>
            <a:ext cx="3960440" cy="1074140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600" dirty="0" smtClean="0">
                <a:cs typeface="Times New Roman" pitchFamily="18" charset="0"/>
              </a:rPr>
              <a:t>comunicazione, negoziazione, capacità di costruire relazioni, ascolto, lavoro di gruppo, leadership </a:t>
            </a:r>
          </a:p>
          <a:p>
            <a:pPr eaLnBrk="0" hangingPunct="0">
              <a:lnSpc>
                <a:spcPct val="110000"/>
              </a:lnSpc>
            </a:pPr>
            <a:endParaRPr lang="it-IT" sz="1000" dirty="0" smtClean="0">
              <a:cs typeface="Times New Roman" pitchFamily="18" charset="0"/>
            </a:endParaRPr>
          </a:p>
        </p:txBody>
      </p:sp>
      <p:sp>
        <p:nvSpPr>
          <p:cNvPr id="13" name="Text Box 5"/>
          <p:cNvSpPr txBox="1">
            <a:spLocks noChangeArrowheads="1"/>
          </p:cNvSpPr>
          <p:nvPr/>
        </p:nvSpPr>
        <p:spPr bwMode="auto">
          <a:xfrm>
            <a:off x="5121050" y="4768929"/>
            <a:ext cx="3888432" cy="1107996"/>
          </a:xfrm>
          <a:prstGeom prst="rect">
            <a:avLst/>
          </a:prstGeom>
          <a:noFill/>
          <a:ln w="9525">
            <a:solidFill>
              <a:schemeClr val="bg1"/>
            </a:solidFill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1600" dirty="0" smtClean="0">
                <a:cs typeface="Times New Roman" pitchFamily="18" charset="0"/>
              </a:rPr>
              <a:t>flessibilità, curiosità, ricerca delle informazioni</a:t>
            </a:r>
          </a:p>
          <a:p>
            <a:pPr eaLnBrk="0" hangingPunct="0">
              <a:lnSpc>
                <a:spcPct val="110000"/>
              </a:lnSpc>
            </a:pPr>
            <a:endParaRPr lang="it-IT" sz="1400" dirty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1400" dirty="0" smtClean="0">
              <a:cs typeface="Times New Roman" pitchFamily="18" charset="0"/>
            </a:endParaRPr>
          </a:p>
        </p:txBody>
      </p:sp>
      <p:sp>
        <p:nvSpPr>
          <p:cNvPr id="15" name="Freccia a destra 14"/>
          <p:cNvSpPr/>
          <p:nvPr/>
        </p:nvSpPr>
        <p:spPr>
          <a:xfrm>
            <a:off x="4572000" y="1484784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6" name="Freccia a destra 15"/>
          <p:cNvSpPr/>
          <p:nvPr/>
        </p:nvSpPr>
        <p:spPr>
          <a:xfrm>
            <a:off x="4644008" y="2996952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7" name="Freccia a destra 16"/>
          <p:cNvSpPr/>
          <p:nvPr/>
        </p:nvSpPr>
        <p:spPr>
          <a:xfrm>
            <a:off x="4644008" y="4869160"/>
            <a:ext cx="288032" cy="261743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18" name="Rectangle 15"/>
          <p:cNvSpPr>
            <a:spLocks noChangeArrowheads="1"/>
          </p:cNvSpPr>
          <p:nvPr/>
        </p:nvSpPr>
        <p:spPr bwMode="auto">
          <a:xfrm>
            <a:off x="467544" y="820136"/>
            <a:ext cx="8435975" cy="411373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2400" dirty="0">
                <a:cs typeface="Times New Roman" pitchFamily="18" charset="0"/>
              </a:rPr>
              <a:t>Fare innovazione : </a:t>
            </a:r>
            <a:r>
              <a:rPr lang="it-IT" sz="2400" dirty="0" smtClean="0">
                <a:cs typeface="Times New Roman" pitchFamily="18" charset="0"/>
              </a:rPr>
              <a:t>le competenze da mettere in campo</a:t>
            </a:r>
            <a:endParaRPr lang="it-IT" sz="2400" dirty="0">
              <a:cs typeface="Times New Roman" pitchFamily="18" charset="0"/>
            </a:endParaRPr>
          </a:p>
        </p:txBody>
      </p:sp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6</a:t>
            </a:fld>
            <a:endParaRPr lang="it-IT" altLang="en-US" dirty="0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528" y="2060848"/>
            <a:ext cx="8531027" cy="38010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/>
            <a:endParaRPr lang="it-IT" dirty="0" smtClean="0">
              <a:cs typeface="Times New Roman" pitchFamily="18" charset="0"/>
            </a:endParaRPr>
          </a:p>
          <a:p>
            <a:pPr eaLnBrk="0" hangingPunct="0"/>
            <a:r>
              <a:rPr lang="it-IT" sz="2000" dirty="0" smtClean="0">
                <a:cs typeface="Times New Roman" pitchFamily="18" charset="0"/>
              </a:rPr>
              <a:t>La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FORMAZIONE</a:t>
            </a:r>
            <a:r>
              <a:rPr lang="it-IT" sz="2000" dirty="0" smtClean="0">
                <a:cs typeface="Times New Roman" pitchFamily="18" charset="0"/>
              </a:rPr>
              <a:t> gioca un ruolo fondamentale </a:t>
            </a:r>
          </a:p>
          <a:p>
            <a:pPr eaLnBrk="0" hangingPunct="0"/>
            <a:endParaRPr lang="it-IT" sz="2000" dirty="0" smtClean="0">
              <a:cs typeface="Times New Roman" pitchFamily="18" charset="0"/>
            </a:endParaRPr>
          </a:p>
          <a:p>
            <a:pPr eaLnBrk="0" hangingPunct="0"/>
            <a:endParaRPr lang="it-IT" dirty="0" smtClean="0">
              <a:cs typeface="Times New Roman" pitchFamily="18" charset="0"/>
            </a:endParaRPr>
          </a:p>
          <a:p>
            <a:pPr algn="ctr" eaLnBrk="0" hangingPunct="0"/>
            <a:r>
              <a:rPr lang="it-IT" sz="2000" dirty="0" smtClean="0">
                <a:cs typeface="Times New Roman" pitchFamily="18" charset="0"/>
              </a:rPr>
              <a:t>è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EFFICACE</a:t>
            </a:r>
            <a:r>
              <a:rPr lang="it-IT" sz="2000" b="1" dirty="0" smtClean="0">
                <a:cs typeface="Times New Roman" pitchFamily="18" charset="0"/>
              </a:rPr>
              <a:t> </a:t>
            </a:r>
            <a:r>
              <a:rPr lang="it-IT" sz="2000" dirty="0" smtClean="0">
                <a:cs typeface="Times New Roman" pitchFamily="18" charset="0"/>
              </a:rPr>
              <a:t>quanto più</a:t>
            </a:r>
          </a:p>
          <a:p>
            <a:pPr eaLnBrk="0" hangingPunct="0"/>
            <a:endParaRPr lang="it-IT" sz="2000" dirty="0" smtClean="0">
              <a:cs typeface="Times New Roman" pitchFamily="18" charset="0"/>
            </a:endParaRPr>
          </a:p>
          <a:p>
            <a:pPr eaLnBrk="0" hangingPunct="0"/>
            <a:endParaRPr lang="it-IT" sz="2000" dirty="0" smtClean="0">
              <a:cs typeface="Times New Roman" pitchFamily="18" charset="0"/>
            </a:endParaRPr>
          </a:p>
          <a:p>
            <a:pPr algn="ctr" eaLnBrk="0" hangingPunct="0"/>
            <a:r>
              <a:rPr lang="it-IT" sz="2000" dirty="0" smtClean="0">
                <a:cs typeface="Times New Roman" pitchFamily="18" charset="0"/>
              </a:rPr>
              <a:t>il partecipante è parte </a:t>
            </a: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ATTIVA</a:t>
            </a:r>
            <a:r>
              <a:rPr lang="it-IT" sz="2000" dirty="0" smtClean="0">
                <a:cs typeface="Times New Roman" pitchFamily="18" charset="0"/>
              </a:rPr>
              <a:t> del percorso</a:t>
            </a:r>
            <a:endParaRPr lang="it-IT" sz="2000" dirty="0">
              <a:cs typeface="Times New Roman" pitchFamily="18" charset="0"/>
            </a:endParaRPr>
          </a:p>
          <a:p>
            <a:pPr algn="ctr" eaLnBrk="0" hangingPunct="0">
              <a:lnSpc>
                <a:spcPct val="150000"/>
              </a:lnSpc>
            </a:pPr>
            <a:r>
              <a:rPr lang="it-IT" dirty="0" smtClean="0">
                <a:cs typeface="Times New Roman" pitchFamily="18" charset="0"/>
              </a:rPr>
              <a:t>    </a:t>
            </a:r>
          </a:p>
          <a:p>
            <a:pPr algn="ctr" eaLnBrk="0" hangingPunct="0">
              <a:lnSpc>
                <a:spcPct val="150000"/>
              </a:lnSpc>
            </a:pPr>
            <a:r>
              <a:rPr lang="it-IT" sz="2400" dirty="0" smtClean="0">
                <a:cs typeface="Times New Roman" pitchFamily="18" charset="0"/>
              </a:rPr>
              <a:t>		</a:t>
            </a:r>
            <a:r>
              <a:rPr lang="it-IT" sz="2400" b="1" dirty="0" smtClean="0">
                <a:solidFill>
                  <a:srgbClr val="FF0000"/>
                </a:solidFill>
                <a:cs typeface="Times New Roman" pitchFamily="18" charset="0"/>
              </a:rPr>
              <a:t>COME?</a:t>
            </a:r>
            <a:r>
              <a:rPr lang="it-IT" sz="2400" dirty="0" smtClean="0">
                <a:cs typeface="Times New Roman" pitchFamily="18" charset="0"/>
              </a:rPr>
              <a:t>		</a:t>
            </a:r>
          </a:p>
          <a:p>
            <a:pPr eaLnBrk="0" hangingPunct="0">
              <a:lnSpc>
                <a:spcPct val="110000"/>
              </a:lnSpc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3076" name="Text Box 10"/>
          <p:cNvSpPr txBox="1">
            <a:spLocks noChangeArrowheads="1"/>
          </p:cNvSpPr>
          <p:nvPr/>
        </p:nvSpPr>
        <p:spPr bwMode="auto">
          <a:xfrm>
            <a:off x="323528" y="1412776"/>
            <a:ext cx="8424936" cy="4924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eaLnBrk="0" hangingPunct="0"/>
            <a:r>
              <a:rPr lang="it-IT" sz="2400" dirty="0">
                <a:cs typeface="Times New Roman" pitchFamily="18" charset="0"/>
              </a:rPr>
              <a:t>Fare </a:t>
            </a:r>
            <a:r>
              <a:rPr lang="it-IT" sz="2600" dirty="0">
                <a:cs typeface="Times New Roman" pitchFamily="18" charset="0"/>
              </a:rPr>
              <a:t>innovazione</a:t>
            </a:r>
            <a:r>
              <a:rPr lang="it-IT" sz="2400" dirty="0">
                <a:cs typeface="Times New Roman" pitchFamily="18" charset="0"/>
              </a:rPr>
              <a:t>: </a:t>
            </a:r>
            <a:r>
              <a:rPr lang="it-IT" sz="2400" dirty="0" smtClean="0">
                <a:cs typeface="Times New Roman" pitchFamily="18" charset="0"/>
              </a:rPr>
              <a:t>come si </a:t>
            </a:r>
            <a:r>
              <a:rPr lang="it-IT" sz="2400" dirty="0" smtClean="0">
                <a:solidFill>
                  <a:srgbClr val="FF0000"/>
                </a:solidFill>
                <a:cs typeface="Times New Roman" pitchFamily="18" charset="0"/>
              </a:rPr>
              <a:t>SVILUPPANO</a:t>
            </a:r>
            <a:r>
              <a:rPr lang="it-IT" sz="2400" dirty="0" smtClean="0">
                <a:cs typeface="Times New Roman" pitchFamily="18" charset="0"/>
              </a:rPr>
              <a:t> le competenze?</a:t>
            </a: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95536" y="18864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Immagine 7" descr="foto_mario_monti_discorso_tag_cloud_senato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6876256" y="0"/>
            <a:ext cx="1940436" cy="121474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7</a:t>
            </a:fld>
            <a:endParaRPr lang="it-IT" altLang="en-US" dirty="0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528" y="1484784"/>
            <a:ext cx="8375650" cy="452431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50000"/>
              </a:lnSpc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STIMOLA</a:t>
            </a:r>
          </a:p>
          <a:p>
            <a:pPr eaLnBrk="0" hangingPunct="0"/>
            <a:r>
              <a:rPr lang="it-IT" sz="2000" dirty="0" err="1" smtClean="0">
                <a:cs typeface="Times New Roman" pitchFamily="18" charset="0"/>
              </a:rPr>
              <a:t>•Il</a:t>
            </a:r>
            <a:r>
              <a:rPr lang="it-IT" sz="2000" dirty="0" smtClean="0">
                <a:cs typeface="Times New Roman" pitchFamily="18" charset="0"/>
              </a:rPr>
              <a:t> confronto, il lavoro di gruppo e per progetti</a:t>
            </a:r>
          </a:p>
          <a:p>
            <a:pPr eaLnBrk="0" hangingPunct="0"/>
            <a:r>
              <a:rPr lang="it-IT" sz="2000" dirty="0" err="1" smtClean="0">
                <a:cs typeface="Times New Roman" pitchFamily="18" charset="0"/>
              </a:rPr>
              <a:t>•La</a:t>
            </a:r>
            <a:r>
              <a:rPr lang="it-IT" sz="2000" dirty="0" smtClean="0">
                <a:cs typeface="Times New Roman" pitchFamily="18" charset="0"/>
              </a:rPr>
              <a:t> sperimentazione</a:t>
            </a:r>
          </a:p>
          <a:p>
            <a:pPr eaLnBrk="0" hangingPunct="0"/>
            <a:r>
              <a:rPr lang="it-IT" sz="2000" dirty="0" err="1" smtClean="0">
                <a:cs typeface="Times New Roman" pitchFamily="18" charset="0"/>
              </a:rPr>
              <a:t>•L</a:t>
            </a:r>
            <a:r>
              <a:rPr lang="it-IT" sz="2000" dirty="0" smtClean="0">
                <a:cs typeface="Times New Roman" pitchFamily="18" charset="0"/>
              </a:rPr>
              <a:t>'utilizzo di capacità di diagnosi e decisionali</a:t>
            </a:r>
          </a:p>
          <a:p>
            <a:pPr eaLnBrk="0" hangingPunct="0"/>
            <a:r>
              <a:rPr lang="it-IT" sz="2000" dirty="0" err="1" smtClean="0">
                <a:cs typeface="Times New Roman" pitchFamily="18" charset="0"/>
              </a:rPr>
              <a:t>•Le</a:t>
            </a:r>
            <a:r>
              <a:rPr lang="it-IT" sz="2000" dirty="0" smtClean="0">
                <a:cs typeface="Times New Roman" pitchFamily="18" charset="0"/>
              </a:rPr>
              <a:t> abilità comunicative e negoziali</a:t>
            </a:r>
          </a:p>
          <a:p>
            <a:pPr eaLnBrk="0" hangingPunct="0">
              <a:lnSpc>
                <a:spcPct val="150000"/>
              </a:lnSpc>
            </a:pPr>
            <a:endParaRPr lang="it-IT" sz="1600" b="1" dirty="0" smtClean="0">
              <a:cs typeface="Times New Roman" pitchFamily="18" charset="0"/>
            </a:endParaRPr>
          </a:p>
          <a:p>
            <a:pPr eaLnBrk="0" hangingPunct="0">
              <a:lnSpc>
                <a:spcPct val="150000"/>
              </a:lnSpc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FACILITA</a:t>
            </a:r>
            <a:r>
              <a:rPr lang="it-IT" sz="2000" dirty="0" smtClean="0">
                <a:solidFill>
                  <a:srgbClr val="FF0000"/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it-IT" sz="2000" dirty="0" smtClean="0">
                <a:cs typeface="Times New Roman" pitchFamily="18" charset="0"/>
              </a:rPr>
              <a:t>L' ancoraggio fra esperienza lavorativa ed esperienza formativa per un concreto trasferimento di quanto appreso nel contesto lavorativo (SPENDIBILITA’ della formazione)</a:t>
            </a:r>
          </a:p>
          <a:p>
            <a:pPr eaLnBrk="0" hangingPunct="0">
              <a:lnSpc>
                <a:spcPct val="150000"/>
              </a:lnSpc>
            </a:pPr>
            <a:endParaRPr lang="it-IT" sz="1600" b="1" dirty="0" smtClean="0">
              <a:cs typeface="Times New Roman" pitchFamily="18" charset="0"/>
            </a:endParaRPr>
          </a:p>
          <a:p>
            <a:pPr eaLnBrk="0" hangingPunct="0"/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VALORIZZA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 </a:t>
            </a:r>
          </a:p>
          <a:p>
            <a:pPr eaLnBrk="0" hangingPunct="0"/>
            <a:r>
              <a:rPr lang="it-IT" sz="2000" dirty="0" smtClean="0">
                <a:cs typeface="Times New Roman" pitchFamily="18" charset="0"/>
              </a:rPr>
              <a:t>Le conoscenze pregresse (sistematizzarle e capitalizzarle)</a:t>
            </a:r>
            <a:endParaRPr lang="it-IT" sz="2000" dirty="0">
              <a:cs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524328" y="6309320"/>
            <a:ext cx="1368151" cy="4367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384174" y="799570"/>
            <a:ext cx="8220273" cy="53244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2600" dirty="0" smtClean="0">
                <a:cs typeface="Times New Roman" pitchFamily="18" charset="0"/>
              </a:rPr>
              <a:t>Fare innovazione</a:t>
            </a:r>
            <a:r>
              <a:rPr lang="it-IT" sz="2600" dirty="0">
                <a:cs typeface="Times New Roman" pitchFamily="18" charset="0"/>
              </a:rPr>
              <a:t>: </a:t>
            </a:r>
            <a:r>
              <a:rPr lang="it-IT" sz="2600" dirty="0" smtClean="0">
                <a:cs typeface="Times New Roman" pitchFamily="18" charset="0"/>
              </a:rPr>
              <a:t>una </a:t>
            </a:r>
            <a:r>
              <a:rPr lang="it-IT" sz="2600" dirty="0" smtClean="0">
                <a:solidFill>
                  <a:srgbClr val="FF0000"/>
                </a:solidFill>
                <a:cs typeface="Times New Roman" pitchFamily="18" charset="0"/>
              </a:rPr>
              <a:t>FORMAZIONE </a:t>
            </a:r>
            <a:r>
              <a:rPr lang="it-IT" sz="2600" dirty="0" smtClean="0">
                <a:cs typeface="Times New Roman" pitchFamily="18" charset="0"/>
              </a:rPr>
              <a:t>efficace</a:t>
            </a:r>
            <a:endParaRPr lang="it-IT" sz="2600" dirty="0">
              <a:cs typeface="Times New Roman" pitchFamily="18" charset="0"/>
            </a:endParaRPr>
          </a:p>
        </p:txBody>
      </p:sp>
      <p:pic>
        <p:nvPicPr>
          <p:cNvPr id="7" name="Immagine 6" descr="201210080913470_formatori_clip_image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96336" y="188640"/>
            <a:ext cx="1268760" cy="1268760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8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323528" y="1700808"/>
            <a:ext cx="8375650" cy="489980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 eaLnBrk="0" hangingPunct="0">
              <a:lnSpc>
                <a:spcPct val="110000"/>
              </a:lnSpc>
            </a:pPr>
            <a:r>
              <a:rPr lang="it-IT" sz="2400" b="1" dirty="0" smtClean="0">
                <a:cs typeface="Times New Roman" pitchFamily="18" charset="0"/>
              </a:rPr>
              <a:t>PRESENTA</a:t>
            </a:r>
          </a:p>
          <a:p>
            <a:pPr eaLnBrk="0" hangingPunct="0">
              <a:lnSpc>
                <a:spcPct val="110000"/>
              </a:lnSpc>
            </a:pPr>
            <a:endParaRPr lang="it-IT" sz="1200" b="1" dirty="0" smtClean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UNICITA</a:t>
            </a:r>
            <a:r>
              <a:rPr lang="it-IT" sz="20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’ </a:t>
            </a:r>
          </a:p>
          <a:p>
            <a:pPr eaLnBrk="0" hangingPunct="0">
              <a:lnSpc>
                <a:spcPct val="110000"/>
              </a:lnSpc>
            </a:pPr>
            <a:r>
              <a:rPr lang="it-IT" sz="2000" dirty="0" smtClean="0">
                <a:cs typeface="Times New Roman" pitchFamily="18" charset="0"/>
              </a:rPr>
              <a:t>Progettata ad hoc per l’azienda,sulla base delle strategie di sviluppo, dei vantaggi competitivi delle imprese, dei processi innovativi in atto</a:t>
            </a: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r>
              <a:rPr lang="it-IT" sz="2000" b="1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CONTINUITA’</a:t>
            </a:r>
          </a:p>
          <a:p>
            <a:pPr eaLnBrk="0" hangingPunct="0">
              <a:lnSpc>
                <a:spcPct val="110000"/>
              </a:lnSpc>
            </a:pPr>
            <a:r>
              <a:rPr lang="it-IT" sz="2000" dirty="0" smtClean="0">
                <a:cs typeface="Times New Roman" pitchFamily="18" charset="0"/>
              </a:rPr>
              <a:t>L’innovazione è frutto di apprendimento continuo ed è essa stessa apprendimento continuo</a:t>
            </a: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8" name="Text Box 10"/>
          <p:cNvSpPr txBox="1">
            <a:spLocks noChangeArrowheads="1"/>
          </p:cNvSpPr>
          <p:nvPr/>
        </p:nvSpPr>
        <p:spPr bwMode="auto">
          <a:xfrm>
            <a:off x="467544" y="1196752"/>
            <a:ext cx="8466867" cy="498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lIns="71991" tIns="45714" rIns="91429" bIns="45714">
            <a:spAutoFit/>
          </a:bodyPr>
          <a:lstStyle/>
          <a:p>
            <a:pPr eaLnBrk="0" hangingPunct="0">
              <a:lnSpc>
                <a:spcPct val="110000"/>
              </a:lnSpc>
            </a:pPr>
            <a:r>
              <a:rPr lang="it-IT" sz="2600" dirty="0" smtClean="0">
                <a:cs typeface="Times New Roman" pitchFamily="18" charset="0"/>
              </a:rPr>
              <a:t>Fare Innovazione:</a:t>
            </a:r>
            <a:r>
              <a:rPr lang="it-IT" sz="2600" b="1" dirty="0" smtClean="0">
                <a:cs typeface="Times New Roman" pitchFamily="18" charset="0"/>
              </a:rPr>
              <a:t> </a:t>
            </a:r>
            <a:r>
              <a:rPr lang="it-IT" sz="2600" dirty="0" smtClean="0">
                <a:cs typeface="Times New Roman" pitchFamily="18" charset="0"/>
              </a:rPr>
              <a:t>una </a:t>
            </a:r>
            <a:r>
              <a:rPr lang="it-IT" sz="2600" dirty="0" smtClean="0">
                <a:solidFill>
                  <a:srgbClr val="FF0000"/>
                </a:solidFill>
                <a:cs typeface="Times New Roman" pitchFamily="18" charset="0"/>
              </a:rPr>
              <a:t>FORMAZIONE</a:t>
            </a:r>
            <a:r>
              <a:rPr lang="it-IT" sz="2600" b="1" dirty="0" smtClean="0">
                <a:cs typeface="Times New Roman" pitchFamily="18" charset="0"/>
              </a:rPr>
              <a:t> </a:t>
            </a:r>
            <a:r>
              <a:rPr lang="it-IT" sz="2600" dirty="0" smtClean="0">
                <a:cs typeface="Times New Roman" pitchFamily="18" charset="0"/>
              </a:rPr>
              <a:t>efficace</a:t>
            </a:r>
            <a:endParaRPr lang="it-IT" sz="2600" dirty="0">
              <a:cs typeface="Times New Roman" pitchFamily="18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1691680" y="4941168"/>
            <a:ext cx="6120680" cy="1015663"/>
          </a:xfrm>
          <a:prstGeom prst="rect">
            <a:avLst/>
          </a:prstGeom>
          <a:ln cap="rnd">
            <a:solidFill>
              <a:srgbClr val="00B0F0"/>
            </a:solidFill>
            <a:prstDash val="sysDot"/>
          </a:ln>
        </p:spPr>
        <p:txBody>
          <a:bodyPr wrap="square">
            <a:spAutoFit/>
          </a:bodyPr>
          <a:lstStyle/>
          <a:p>
            <a:r>
              <a:rPr lang="it-IT" sz="2000" dirty="0" smtClean="0">
                <a:solidFill>
                  <a:srgbClr val="0070C0"/>
                </a:solidFill>
              </a:rPr>
              <a:t>Sì come il ferro s'</a:t>
            </a:r>
            <a:r>
              <a:rPr lang="it-IT" sz="2000" dirty="0" err="1" smtClean="0">
                <a:solidFill>
                  <a:srgbClr val="0070C0"/>
                </a:solidFill>
              </a:rPr>
              <a:t>arruginisce</a:t>
            </a:r>
            <a:r>
              <a:rPr lang="it-IT" sz="2000" dirty="0" smtClean="0">
                <a:solidFill>
                  <a:srgbClr val="0070C0"/>
                </a:solidFill>
              </a:rPr>
              <a:t> </a:t>
            </a:r>
            <a:r>
              <a:rPr lang="it-IT" sz="2000" dirty="0" err="1" smtClean="0">
                <a:solidFill>
                  <a:srgbClr val="0070C0"/>
                </a:solidFill>
              </a:rPr>
              <a:t>sanza</a:t>
            </a:r>
            <a:r>
              <a:rPr lang="it-IT" sz="2000" dirty="0" smtClean="0">
                <a:solidFill>
                  <a:srgbClr val="0070C0"/>
                </a:solidFill>
              </a:rPr>
              <a:t> esercizio... </a:t>
            </a:r>
          </a:p>
          <a:p>
            <a:r>
              <a:rPr lang="it-IT" sz="2000" dirty="0" smtClean="0">
                <a:solidFill>
                  <a:srgbClr val="0070C0"/>
                </a:solidFill>
              </a:rPr>
              <a:t>così lo '</a:t>
            </a:r>
            <a:r>
              <a:rPr lang="it-IT" sz="2000" dirty="0" err="1" smtClean="0">
                <a:solidFill>
                  <a:srgbClr val="0070C0"/>
                </a:solidFill>
              </a:rPr>
              <a:t>ngegno</a:t>
            </a:r>
            <a:r>
              <a:rPr lang="it-IT" sz="2000" dirty="0" smtClean="0">
                <a:solidFill>
                  <a:srgbClr val="0070C0"/>
                </a:solidFill>
              </a:rPr>
              <a:t> </a:t>
            </a:r>
            <a:r>
              <a:rPr lang="it-IT" sz="2000" dirty="0" err="1" smtClean="0">
                <a:solidFill>
                  <a:srgbClr val="0070C0"/>
                </a:solidFill>
              </a:rPr>
              <a:t>sanza</a:t>
            </a:r>
            <a:r>
              <a:rPr lang="it-IT" sz="2000" dirty="0" smtClean="0">
                <a:solidFill>
                  <a:srgbClr val="0070C0"/>
                </a:solidFill>
              </a:rPr>
              <a:t> esercizio si guasta</a:t>
            </a:r>
          </a:p>
          <a:p>
            <a:r>
              <a:rPr lang="it-IT" sz="2000" i="1" dirty="0" smtClean="0">
                <a:solidFill>
                  <a:srgbClr val="0070C0"/>
                </a:solidFill>
              </a:rPr>
              <a:t>Leonardo da Vinci</a:t>
            </a:r>
            <a:endParaRPr lang="it-IT" sz="2000" i="1" dirty="0">
              <a:solidFill>
                <a:srgbClr val="0070C0"/>
              </a:solidFill>
            </a:endParaRPr>
          </a:p>
        </p:txBody>
      </p:sp>
      <p:pic>
        <p:nvPicPr>
          <p:cNvPr id="11" name="Immagine 10" descr="201210080913470_formatori_clip_image001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7524328" y="116632"/>
            <a:ext cx="1124744" cy="112474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egnaposto numero diapositiva 2"/>
          <p:cNvSpPr>
            <a:spLocks noGrp="1"/>
          </p:cNvSpPr>
          <p:nvPr>
            <p:ph type="sldNum" sz="quarter" idx="12"/>
          </p:nvPr>
        </p:nvSpPr>
        <p:spPr>
          <a:xfrm>
            <a:off x="3124200" y="6356350"/>
            <a:ext cx="2895600" cy="365125"/>
          </a:xfrm>
        </p:spPr>
        <p:txBody>
          <a:bodyPr/>
          <a:lstStyle/>
          <a:p>
            <a:pPr algn="ctr">
              <a:defRPr/>
            </a:pPr>
            <a:fld id="{381295C8-F243-4E02-B7B1-38A6E03D0137}" type="slidenum">
              <a:rPr lang="it-IT" altLang="en-US"/>
              <a:pPr algn="ctr">
                <a:defRPr/>
              </a:pPr>
              <a:t>9</a:t>
            </a:fld>
            <a:endParaRPr lang="it-IT" altLang="en-US"/>
          </a:p>
        </p:txBody>
      </p:sp>
      <p:sp>
        <p:nvSpPr>
          <p:cNvPr id="3075" name="Text Box 5"/>
          <p:cNvSpPr txBox="1">
            <a:spLocks noChangeArrowheads="1"/>
          </p:cNvSpPr>
          <p:nvPr/>
        </p:nvSpPr>
        <p:spPr bwMode="auto">
          <a:xfrm>
            <a:off x="412775" y="1572419"/>
            <a:ext cx="8375650" cy="10741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0" hangingPunct="0">
              <a:lnSpc>
                <a:spcPct val="110000"/>
              </a:lnSpc>
            </a:pPr>
            <a:endParaRPr lang="it-IT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 smtClean="0">
              <a:cs typeface="Times New Roman" pitchFamily="18" charset="0"/>
            </a:endParaRPr>
          </a:p>
          <a:p>
            <a:pPr eaLnBrk="0" hangingPunct="0">
              <a:lnSpc>
                <a:spcPct val="110000"/>
              </a:lnSpc>
            </a:pPr>
            <a:endParaRPr lang="it-IT" sz="2000" dirty="0">
              <a:cs typeface="Times New Roman" pitchFamily="18" charset="0"/>
            </a:endParaRPr>
          </a:p>
        </p:txBody>
      </p:sp>
      <p:sp>
        <p:nvSpPr>
          <p:cNvPr id="3077" name="Rectangle 15"/>
          <p:cNvSpPr>
            <a:spLocks noChangeArrowheads="1"/>
          </p:cNvSpPr>
          <p:nvPr/>
        </p:nvSpPr>
        <p:spPr bwMode="auto">
          <a:xfrm>
            <a:off x="384175" y="215900"/>
            <a:ext cx="8435975" cy="765175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it-IT" sz="1400" b="1" dirty="0">
                <a:solidFill>
                  <a:srgbClr val="669ACC"/>
                </a:solidFill>
              </a:rPr>
              <a:t>Progetto Intraprendere:4 finestre sul mondo del lavoro per i giovani</a:t>
            </a:r>
          </a:p>
        </p:txBody>
      </p:sp>
      <p:pic>
        <p:nvPicPr>
          <p:cNvPr id="3078" name="Picture 7" descr="001 NUOVO LOGO CTC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732588" y="5876925"/>
            <a:ext cx="1804987" cy="5762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1" name="Text Box 10"/>
          <p:cNvSpPr txBox="1">
            <a:spLocks noChangeArrowheads="1"/>
          </p:cNvSpPr>
          <p:nvPr/>
        </p:nvSpPr>
        <p:spPr bwMode="auto">
          <a:xfrm>
            <a:off x="179512" y="764704"/>
            <a:ext cx="7975600" cy="141268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71991" tIns="45714" rIns="91429" bIns="45714">
            <a:spAutoFit/>
          </a:bodyPr>
          <a:lstStyle/>
          <a:p>
            <a:pPr algn="ctr" eaLnBrk="0" hangingPunct="0">
              <a:lnSpc>
                <a:spcPct val="110000"/>
              </a:lnSpc>
            </a:pPr>
            <a:r>
              <a:rPr lang="it-IT" sz="2600" dirty="0" err="1" smtClean="0">
                <a:cs typeface="Times New Roman" pitchFamily="18" charset="0"/>
              </a:rPr>
              <a:t>FORMAZIONE=VALORE</a:t>
            </a:r>
            <a:endParaRPr lang="it-IT" sz="2600" dirty="0" smtClean="0">
              <a:cs typeface="Times New Roman" pitchFamily="18" charset="0"/>
            </a:endParaRPr>
          </a:p>
          <a:p>
            <a:pPr algn="ctr" eaLnBrk="0" hangingPunct="0">
              <a:lnSpc>
                <a:spcPct val="110000"/>
              </a:lnSpc>
            </a:pPr>
            <a:r>
              <a:rPr lang="it-IT" sz="2600" dirty="0" smtClean="0">
                <a:solidFill>
                  <a:srgbClr val="FF0000"/>
                </a:solidFill>
                <a:cs typeface="Times New Roman" pitchFamily="18" charset="0"/>
              </a:rPr>
              <a:t>Dal dire al fare</a:t>
            </a:r>
          </a:p>
          <a:p>
            <a:pPr algn="ctr" eaLnBrk="0" hangingPunct="0">
              <a:lnSpc>
                <a:spcPct val="110000"/>
              </a:lnSpc>
            </a:pPr>
            <a:r>
              <a:rPr lang="it-IT" sz="2600" dirty="0" smtClean="0">
                <a:solidFill>
                  <a:schemeClr val="accent1">
                    <a:lumMod val="75000"/>
                  </a:schemeClr>
                </a:solidFill>
                <a:cs typeface="Times New Roman" pitchFamily="18" charset="0"/>
              </a:rPr>
              <a:t>Responsabilità di tutti gli attori del sistema</a:t>
            </a:r>
            <a:endParaRPr lang="it-IT" sz="2600" dirty="0">
              <a:solidFill>
                <a:schemeClr val="accent1">
                  <a:lumMod val="75000"/>
                </a:schemeClr>
              </a:solidFill>
              <a:cs typeface="Times New Roman" pitchFamily="18" charset="0"/>
            </a:endParaRPr>
          </a:p>
        </p:txBody>
      </p:sp>
      <p:graphicFrame>
        <p:nvGraphicFramePr>
          <p:cNvPr id="14" name="Diagramma 13"/>
          <p:cNvGraphicFramePr/>
          <p:nvPr/>
        </p:nvGraphicFramePr>
        <p:xfrm>
          <a:off x="1187624" y="2204864"/>
          <a:ext cx="5904656" cy="399199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  <p:pic>
        <p:nvPicPr>
          <p:cNvPr id="8" name="Immagine 7" descr="201210080913470_formatori_clip_image001.jpg"/>
          <p:cNvPicPr>
            <a:picLocks noChangeAspect="1"/>
          </p:cNvPicPr>
          <p:nvPr/>
        </p:nvPicPr>
        <p:blipFill>
          <a:blip r:embed="rId9" cstate="print"/>
          <a:stretch>
            <a:fillRect/>
          </a:stretch>
        </p:blipFill>
        <p:spPr>
          <a:xfrm>
            <a:off x="7424936" y="260648"/>
            <a:ext cx="1296144" cy="1296144"/>
          </a:xfrm>
          <a:prstGeom prst="rect">
            <a:avLst/>
          </a:prstGeom>
        </p:spPr>
      </p:pic>
    </p:spTree>
  </p:cSld>
  <p:clrMapOvr>
    <a:masterClrMapping/>
  </p:clrMapOvr>
  <p:transition advClick="0"/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1237</TotalTime>
  <Words>783</Words>
  <Application>Microsoft Office PowerPoint</Application>
  <PresentationFormat>Presentazione su schermo (4:3)</PresentationFormat>
  <Paragraphs>175</Paragraphs>
  <Slides>13</Slides>
  <Notes>12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13</vt:i4>
      </vt:variant>
    </vt:vector>
  </HeadingPairs>
  <TitlesOfParts>
    <vt:vector size="14" baseType="lpstr">
      <vt:lpstr>Tema di Office</vt:lpstr>
      <vt:lpstr>Diapositiva 1</vt:lpstr>
      <vt:lpstr>Diapositiva 2</vt:lpstr>
      <vt:lpstr>Diapositiva 3</vt:lpstr>
      <vt:lpstr>Diapositiva 4</vt:lpstr>
      <vt:lpstr>Diapositiva 5</vt:lpstr>
      <vt:lpstr>Diapositiva 6</vt:lpstr>
      <vt:lpstr>Diapositiva 7</vt:lpstr>
      <vt:lpstr>Diapositiva 8</vt:lpstr>
      <vt:lpstr>Diapositiva 9</vt:lpstr>
      <vt:lpstr>Diapositiva 10</vt:lpstr>
      <vt:lpstr>Diapositiva 11</vt:lpstr>
      <vt:lpstr>Diapositiva 12</vt:lpstr>
      <vt:lpstr>Diapositiva 13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forma</dc:creator>
  <cp:lastModifiedBy>tambani</cp:lastModifiedBy>
  <cp:revision>144</cp:revision>
  <dcterms:modified xsi:type="dcterms:W3CDTF">2012-12-13T13:20:43Z</dcterms:modified>
</cp:coreProperties>
</file>